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sldIdLst>
    <p:sldId id="256" r:id="rId2"/>
    <p:sldId id="258" r:id="rId3"/>
    <p:sldId id="287" r:id="rId4"/>
    <p:sldId id="267" r:id="rId5"/>
    <p:sldId id="261" r:id="rId6"/>
    <p:sldId id="279" r:id="rId7"/>
    <p:sldId id="288" r:id="rId8"/>
    <p:sldId id="293" r:id="rId9"/>
    <p:sldId id="289" r:id="rId10"/>
    <p:sldId id="296" r:id="rId11"/>
    <p:sldId id="290" r:id="rId12"/>
    <p:sldId id="294" r:id="rId13"/>
    <p:sldId id="295" r:id="rId14"/>
    <p:sldId id="297" r:id="rId15"/>
    <p:sldId id="300" r:id="rId16"/>
    <p:sldId id="298" r:id="rId17"/>
    <p:sldId id="305" r:id="rId18"/>
    <p:sldId id="307" r:id="rId19"/>
    <p:sldId id="306" r:id="rId20"/>
    <p:sldId id="304" r:id="rId21"/>
    <p:sldId id="301" r:id="rId22"/>
    <p:sldId id="303" r:id="rId23"/>
    <p:sldId id="302" r:id="rId24"/>
    <p:sldId id="282" r:id="rId25"/>
    <p:sldId id="277" r:id="rId26"/>
    <p:sldId id="308" r:id="rId27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060"/>
    <a:srgbClr val="596E97"/>
    <a:srgbClr val="00C700"/>
    <a:srgbClr val="008200"/>
    <a:srgbClr val="C0504D"/>
    <a:srgbClr val="E82248"/>
    <a:srgbClr val="05487D"/>
    <a:srgbClr val="0432FF"/>
    <a:srgbClr val="361C64"/>
    <a:srgbClr val="9FD4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17292A2E-F333-43FB-9621-5CBBE7FDCDCB}" styleName="Light Style 2 –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256" autoAdjust="0"/>
    <p:restoredTop sz="95827" autoAdjust="0"/>
  </p:normalViewPr>
  <p:slideViewPr>
    <p:cSldViewPr snapToGrid="0" snapToObjects="1">
      <p:cViewPr varScale="1">
        <p:scale>
          <a:sx n="113" d="100"/>
          <a:sy n="113" d="100"/>
        </p:scale>
        <p:origin x="605" y="91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07A848-CEE9-2E4C-88D4-3A15E34C9D1F}" type="datetimeFigureOut">
              <a:rPr lang="en-US" smtClean="0"/>
              <a:t>5/4/2023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02AD9B-210B-A545-8A1E-463FED0920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8555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Literatures</a:t>
            </a:r>
            <a:r>
              <a:rPr lang="en-GB" baseline="0" dirty="0"/>
              <a:t> is limited with regards to studies focusing on cell pausing of human cells and stem cells.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02AD9B-210B-A545-8A1E-463FED0920B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7084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Source: https://</a:t>
            </a:r>
            <a:r>
              <a:rPr lang="en-GB" dirty="0" err="1"/>
              <a:t>www.genengnews.com</a:t>
            </a:r>
            <a:r>
              <a:rPr lang="en-GB" dirty="0"/>
              <a:t>/tech-exclusives/drones-land-in-the-cell-and-gene-therapy-space/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02AD9B-210B-A545-8A1E-463FED0920B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7580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Source: https://</a:t>
            </a:r>
            <a:r>
              <a:rPr lang="en-GB" dirty="0" err="1"/>
              <a:t>www.genengnews.com</a:t>
            </a:r>
            <a:r>
              <a:rPr lang="en-GB" dirty="0"/>
              <a:t>/tech-exclusives/drones-land-in-the-cell-and-gene-therapy-space/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02AD9B-210B-A545-8A1E-463FED0920B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6911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Source: https://</a:t>
            </a:r>
            <a:r>
              <a:rPr lang="en-GB" dirty="0" err="1"/>
              <a:t>www.genengnews.com</a:t>
            </a:r>
            <a:r>
              <a:rPr lang="en-GB" dirty="0"/>
              <a:t>/tech-exclusives/drones-land-in-the-cell-and-gene-therapy-space/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02AD9B-210B-A545-8A1E-463FED0920B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7367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Source: https://</a:t>
            </a:r>
            <a:r>
              <a:rPr lang="en-GB" dirty="0" err="1"/>
              <a:t>www.genengnews.com</a:t>
            </a:r>
            <a:r>
              <a:rPr lang="en-GB" dirty="0"/>
              <a:t>/tech-exclusives/drones-land-in-the-cell-and-gene-therapy-space/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02AD9B-210B-A545-8A1E-463FED0920B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075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Source: https://</a:t>
            </a:r>
            <a:r>
              <a:rPr lang="en-GB" dirty="0" err="1"/>
              <a:t>www.genengnews.com</a:t>
            </a:r>
            <a:r>
              <a:rPr lang="en-GB" dirty="0"/>
              <a:t>/tech-exclusives/drones-land-in-the-cell-and-gene-therapy-space/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02AD9B-210B-A545-8A1E-463FED0920B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6487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Source: https://</a:t>
            </a:r>
            <a:r>
              <a:rPr lang="en-GB" dirty="0" err="1"/>
              <a:t>www.genengnews.com</a:t>
            </a:r>
            <a:r>
              <a:rPr lang="en-GB" dirty="0"/>
              <a:t>/tech-exclusives/drones-land-in-the-cell-and-gene-therapy-space/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02AD9B-210B-A545-8A1E-463FED0920B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0280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Source: https://</a:t>
            </a:r>
            <a:r>
              <a:rPr lang="en-GB" dirty="0" err="1"/>
              <a:t>www.genengnews.com</a:t>
            </a:r>
            <a:r>
              <a:rPr lang="en-GB" dirty="0"/>
              <a:t>/tech-exclusives/drones-land-in-the-cell-and-gene-therapy-space/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02AD9B-210B-A545-8A1E-463FED0920B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7593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Source: https://</a:t>
            </a:r>
            <a:r>
              <a:rPr lang="en-GB" dirty="0" err="1"/>
              <a:t>www.genengnews.com</a:t>
            </a:r>
            <a:r>
              <a:rPr lang="en-GB" dirty="0"/>
              <a:t>/tech-exclusives/drones-land-in-the-cell-and-gene-therapy-space/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02AD9B-210B-A545-8A1E-463FED0920B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07939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Source: https://</a:t>
            </a:r>
            <a:r>
              <a:rPr lang="en-GB" dirty="0" err="1"/>
              <a:t>www.genengnews.com</a:t>
            </a:r>
            <a:r>
              <a:rPr lang="en-GB" dirty="0"/>
              <a:t>/tech-exclusives/drones-land-in-the-cell-and-gene-therapy-space/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02AD9B-210B-A545-8A1E-463FED0920B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1730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Source: https://</a:t>
            </a:r>
            <a:r>
              <a:rPr lang="en-GB" dirty="0" err="1"/>
              <a:t>www.genengnews.com</a:t>
            </a:r>
            <a:r>
              <a:rPr lang="en-GB" dirty="0"/>
              <a:t>/tech-exclusives/drones-land-in-the-cell-and-gene-therapy-space/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02AD9B-210B-A545-8A1E-463FED0920B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6894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02AD9B-210B-A545-8A1E-463FED0920B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49627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Source: https://</a:t>
            </a:r>
            <a:r>
              <a:rPr lang="en-GB" dirty="0" err="1"/>
              <a:t>www.genengnews.com</a:t>
            </a:r>
            <a:r>
              <a:rPr lang="en-GB" dirty="0"/>
              <a:t>/tech-exclusives/drones-land-in-the-cell-and-gene-therapy-space/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02AD9B-210B-A545-8A1E-463FED0920B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12214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02AD9B-210B-A545-8A1E-463FED0920B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5061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Source: https://</a:t>
            </a:r>
            <a:r>
              <a:rPr lang="en-GB" dirty="0" err="1"/>
              <a:t>www.genengnews.com</a:t>
            </a:r>
            <a:r>
              <a:rPr lang="en-GB" dirty="0"/>
              <a:t>/tech-exclusives/drones-land-in-the-cell-and-gene-therapy-space/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02AD9B-210B-A545-8A1E-463FED0920B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9155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Source: https://</a:t>
            </a:r>
            <a:r>
              <a:rPr lang="en-GB" dirty="0" err="1"/>
              <a:t>www.genengnews.com</a:t>
            </a:r>
            <a:r>
              <a:rPr lang="en-GB" dirty="0"/>
              <a:t>/tech-exclusives/drones-land-in-the-cell-and-gene-therapy-space/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02AD9B-210B-A545-8A1E-463FED0920B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8887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Source: https://</a:t>
            </a:r>
            <a:r>
              <a:rPr lang="en-GB" dirty="0" err="1"/>
              <a:t>www.genengnews.com</a:t>
            </a:r>
            <a:r>
              <a:rPr lang="en-GB" dirty="0"/>
              <a:t>/tech-exclusives/drones-land-in-the-cell-and-gene-therapy-space/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02AD9B-210B-A545-8A1E-463FED0920B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7188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Source: https://</a:t>
            </a:r>
            <a:r>
              <a:rPr lang="en-GB" dirty="0" err="1"/>
              <a:t>www.genengnews.com</a:t>
            </a:r>
            <a:r>
              <a:rPr lang="en-GB" dirty="0"/>
              <a:t>/tech-exclusives/drones-land-in-the-cell-and-gene-therapy-space/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02AD9B-210B-A545-8A1E-463FED0920B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9578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Source: https://</a:t>
            </a:r>
            <a:r>
              <a:rPr lang="en-GB" dirty="0" err="1"/>
              <a:t>www.genengnews.com</a:t>
            </a:r>
            <a:r>
              <a:rPr lang="en-GB" dirty="0"/>
              <a:t>/tech-exclusives/drones-land-in-the-cell-and-gene-therapy-space/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02AD9B-210B-A545-8A1E-463FED0920B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5422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Source: https://</a:t>
            </a:r>
            <a:r>
              <a:rPr lang="en-GB" dirty="0" err="1"/>
              <a:t>www.genengnews.com</a:t>
            </a:r>
            <a:r>
              <a:rPr lang="en-GB" dirty="0"/>
              <a:t>/tech-exclusives/drones-land-in-the-cell-and-gene-therapy-space/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02AD9B-210B-A545-8A1E-463FED0920B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8553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Source: https://</a:t>
            </a:r>
            <a:r>
              <a:rPr lang="en-GB" dirty="0" err="1"/>
              <a:t>www.genengnews.com</a:t>
            </a:r>
            <a:r>
              <a:rPr lang="en-GB" dirty="0"/>
              <a:t>/tech-exclusives/drones-land-in-the-cell-and-gene-therapy-space/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02AD9B-210B-A545-8A1E-463FED0920B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9509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6A461-EA6A-5444-9DB9-803F995328F6}" type="datetimeFigureOut">
              <a:rPr lang="en-US" smtClean="0"/>
              <a:t>5/4/2023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6EFE0-9312-8047-8AD2-458D356D504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6A461-EA6A-5444-9DB9-803F995328F6}" type="datetimeFigureOut">
              <a:rPr lang="en-US" smtClean="0"/>
              <a:t>5/4/2023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6EFE0-9312-8047-8AD2-458D356D50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5339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6A461-EA6A-5444-9DB9-803F995328F6}" type="datetimeFigureOut">
              <a:rPr lang="en-US" smtClean="0"/>
              <a:t>5/4/2023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6EFE0-9312-8047-8AD2-458D356D50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1579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6A461-EA6A-5444-9DB9-803F995328F6}" type="datetimeFigureOut">
              <a:rPr lang="en-US" smtClean="0"/>
              <a:t>5/4/2023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6EFE0-9312-8047-8AD2-458D356D50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3270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6A461-EA6A-5444-9DB9-803F995328F6}" type="datetimeFigureOut">
              <a:rPr lang="en-US" smtClean="0"/>
              <a:t>5/4/2023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6EFE0-9312-8047-8AD2-458D356D50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7746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6A461-EA6A-5444-9DB9-803F995328F6}" type="datetimeFigureOut">
              <a:rPr lang="en-US" smtClean="0"/>
              <a:t>5/4/2023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6EFE0-9312-8047-8AD2-458D356D50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6968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6A461-EA6A-5444-9DB9-803F995328F6}" type="datetimeFigureOut">
              <a:rPr lang="en-US" smtClean="0"/>
              <a:t>5/4/2023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6EFE0-9312-8047-8AD2-458D356D50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7628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6A461-EA6A-5444-9DB9-803F995328F6}" type="datetimeFigureOut">
              <a:rPr lang="en-US" smtClean="0"/>
              <a:t>5/4/2023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6EFE0-9312-8047-8AD2-458D356D50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0596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6A461-EA6A-5444-9DB9-803F995328F6}" type="datetimeFigureOut">
              <a:rPr lang="en-US" smtClean="0"/>
              <a:t>5/4/2023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6EFE0-9312-8047-8AD2-458D356D50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3392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6A461-EA6A-5444-9DB9-803F995328F6}" type="datetimeFigureOut">
              <a:rPr lang="en-US" smtClean="0"/>
              <a:t>5/4/2023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6EFE0-9312-8047-8AD2-458D356D50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2373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6A461-EA6A-5444-9DB9-803F995328F6}" type="datetimeFigureOut">
              <a:rPr lang="en-US" smtClean="0"/>
              <a:t>5/4/2023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6EFE0-9312-8047-8AD2-458D356D50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9146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6A461-EA6A-5444-9DB9-803F995328F6}" type="datetimeFigureOut">
              <a:rPr lang="en-US" smtClean="0"/>
              <a:t>5/4/2023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6EFE0-9312-8047-8AD2-458D356D50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917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FFFF">
            <a:alpha val="1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56A461-EA6A-5444-9DB9-803F995328F6}" type="datetimeFigureOut">
              <a:rPr lang="en-US" smtClean="0"/>
              <a:t>5/4/2023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16EFE0-9312-8047-8AD2-458D356D50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551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image" Target="../media/image13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://www.lifesciencegroup.co.uk/" TargetMode="Externa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image" Target="../media/image6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gif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B384C">
            <a:alpha val="1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CB3F4C-F6B3-7E09-B9F1-84E764DE3AFE}"/>
              </a:ext>
            </a:extLst>
          </p:cNvPr>
          <p:cNvSpPr txBox="1">
            <a:spLocks/>
          </p:cNvSpPr>
          <p:nvPr/>
        </p:nvSpPr>
        <p:spPr>
          <a:xfrm>
            <a:off x="0" y="4571"/>
            <a:ext cx="9144000" cy="909829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kern="1200">
                <a:solidFill>
                  <a:schemeClr val="bg1"/>
                </a:solidFill>
                <a:latin typeface="Helvetica Neue Ligh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Helvetica Neue Light"/>
              <a:ea typeface="+mj-ea"/>
              <a:cs typeface="+mj-cs"/>
            </a:endParaRPr>
          </a:p>
        </p:txBody>
      </p:sp>
      <p:sp>
        <p:nvSpPr>
          <p:cNvPr id="6" name="Rectangle 12"/>
          <p:cNvSpPr>
            <a:spLocks noChangeArrowheads="1"/>
          </p:cNvSpPr>
          <p:nvPr/>
        </p:nvSpPr>
        <p:spPr bwMode="auto">
          <a:xfrm>
            <a:off x="471790" y="1598623"/>
            <a:ext cx="5117882" cy="1383979"/>
          </a:xfrm>
          <a:prstGeom prst="rect">
            <a:avLst/>
          </a:prstGeom>
          <a:noFill/>
          <a:ln w="9525">
            <a:noFill/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 numCol="1" spcCol="7200000">
            <a:noAutofit/>
          </a:bodyPr>
          <a:lstStyle/>
          <a:p>
            <a:pPr algn="ctr"/>
            <a:r>
              <a:rPr lang="en-GB" sz="2800" dirty="0">
                <a:effectLst/>
                <a:latin typeface="Raleway SemiBold" pitchFamily="2" charset="0"/>
                <a:ea typeface="Times New Roman" panose="02020603050405020304" pitchFamily="18" charset="0"/>
                <a:cs typeface="Aharoni" panose="02010803020104030203" pitchFamily="2" charset="-79"/>
              </a:rPr>
              <a:t>Innovative and disruptive cell transportation and storage </a:t>
            </a:r>
            <a:r>
              <a:rPr lang="en-GB" sz="2800" dirty="0">
                <a:latin typeface="Raleway SemiBold" pitchFamily="2" charset="0"/>
                <a:ea typeface="Times New Roman" panose="02020603050405020304" pitchFamily="18" charset="0"/>
                <a:cs typeface="Aharoni" panose="02010803020104030203" pitchFamily="2" charset="-79"/>
              </a:rPr>
              <a:t>m</a:t>
            </a:r>
            <a:r>
              <a:rPr lang="en-GB" sz="2800" dirty="0">
                <a:effectLst/>
                <a:latin typeface="Raleway SemiBold" pitchFamily="2" charset="0"/>
                <a:ea typeface="Times New Roman" panose="02020603050405020304" pitchFamily="18" charset="0"/>
                <a:cs typeface="Aharoni" panose="02010803020104030203" pitchFamily="2" charset="-79"/>
              </a:rPr>
              <a:t>edium</a:t>
            </a:r>
            <a:endParaRPr lang="en-GB" sz="2800" baseline="30000" dirty="0">
              <a:solidFill>
                <a:srgbClr val="4B384C"/>
              </a:solidFill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en-GB" sz="1800" dirty="0">
                <a:effectLst/>
                <a:latin typeface="Raleway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Abeer AL </a:t>
            </a:r>
            <a:r>
              <a:rPr lang="en-GB" sz="1800" dirty="0" err="1">
                <a:effectLst/>
                <a:latin typeface="Raleway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Hubaysh</a:t>
            </a:r>
            <a:r>
              <a:rPr lang="en-GB" sz="1800" dirty="0">
                <a:effectLst/>
                <a:latin typeface="Raleway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, PhD</a:t>
            </a:r>
          </a:p>
          <a:p>
            <a:pPr algn="ctr"/>
            <a:r>
              <a:rPr lang="en-GB" sz="1800" dirty="0">
                <a:effectLst/>
                <a:latin typeface="Raleway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Research Scientist </a:t>
            </a:r>
          </a:p>
          <a:p>
            <a:pPr algn="ctr"/>
            <a:r>
              <a:rPr lang="en-GB" sz="1800" dirty="0">
                <a:effectLst/>
                <a:latin typeface="Raleway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Life Science Group (LSG)</a:t>
            </a:r>
          </a:p>
          <a:p>
            <a:pPr algn="ctr"/>
            <a:r>
              <a:rPr lang="en-GB" dirty="0">
                <a:latin typeface="Raleway" pitchFamily="2" charset="0"/>
                <a:cs typeface="Arial" panose="020B0604020202020204" pitchFamily="34" charset="0"/>
              </a:rPr>
              <a:t>Making Pharma</a:t>
            </a:r>
          </a:p>
          <a:p>
            <a:pPr algn="ctr"/>
            <a:r>
              <a:rPr lang="en-GB" sz="1400">
                <a:latin typeface="Raleway" pitchFamily="2" charset="0"/>
                <a:cs typeface="Arial" panose="020B0604020202020204" pitchFamily="34" charset="0"/>
              </a:rPr>
              <a:t>26</a:t>
            </a:r>
            <a:r>
              <a:rPr lang="en-GB" sz="1400" baseline="30000">
                <a:latin typeface="Raleway" pitchFamily="2" charset="0"/>
                <a:cs typeface="Arial" panose="020B0604020202020204" pitchFamily="34" charset="0"/>
              </a:rPr>
              <a:t>th</a:t>
            </a:r>
            <a:r>
              <a:rPr lang="en-GB" sz="1400">
                <a:latin typeface="Raleway" pitchFamily="2" charset="0"/>
                <a:cs typeface="Arial" panose="020B0604020202020204" pitchFamily="34" charset="0"/>
              </a:rPr>
              <a:t> April 2023</a:t>
            </a:r>
            <a:endParaRPr lang="en-US" sz="1400" dirty="0">
              <a:latin typeface="Raleway" pitchFamily="2" charset="0"/>
              <a:cs typeface="Arial" panose="020B0604020202020204" pitchFamily="34" charset="0"/>
            </a:endParaRPr>
          </a:p>
        </p:txBody>
      </p:sp>
      <p:pic>
        <p:nvPicPr>
          <p:cNvPr id="4" name="Picture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7A527D9-BFF1-1034-5BC4-1D6DAB4DD1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5865" y="194224"/>
            <a:ext cx="1467777" cy="530522"/>
          </a:xfrm>
          <a:prstGeom prst="rect">
            <a:avLst/>
          </a:prstGeom>
        </p:spPr>
      </p:pic>
      <p:pic>
        <p:nvPicPr>
          <p:cNvPr id="7" name="Picture 12">
            <a:extLst>
              <a:ext uri="{FF2B5EF4-FFF2-40B4-BE49-F238E27FC236}">
                <a16:creationId xmlns:a16="http://schemas.microsoft.com/office/drawing/2014/main" id="{0DA1E0A6-7706-6721-A923-C13DF7F572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46" t="11009" r="23386" b="14818"/>
          <a:stretch/>
        </p:blipFill>
        <p:spPr bwMode="auto">
          <a:xfrm>
            <a:off x="7103536" y="1632014"/>
            <a:ext cx="1700106" cy="2518586"/>
          </a:xfrm>
          <a:prstGeom prst="rect">
            <a:avLst/>
          </a:prstGeom>
          <a:noFill/>
          <a:effectLst>
            <a:outerShdw blurRad="177800" dist="139700" dir="7200000" sx="102000" sy="102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4" descr="CellShip Cell Transport Medium - Insulin-Free -">
            <a:extLst>
              <a:ext uri="{FF2B5EF4-FFF2-40B4-BE49-F238E27FC236}">
                <a16:creationId xmlns:a16="http://schemas.microsoft.com/office/drawing/2014/main" id="{5608FDE6-1494-0347-3011-4645AB1DE8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44" t="10423" r="26677" b="14965"/>
          <a:stretch/>
        </p:blipFill>
        <p:spPr bwMode="auto">
          <a:xfrm>
            <a:off x="5886372" y="1598623"/>
            <a:ext cx="1449493" cy="2551977"/>
          </a:xfrm>
          <a:prstGeom prst="rect">
            <a:avLst/>
          </a:prstGeom>
          <a:noFill/>
          <a:effectLst>
            <a:outerShdw blurRad="177800" dist="139700" dir="7200000" sx="102000" sy="102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7ADD4A83-70D5-8E4E-65C2-B11207FDE3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160" y="4525663"/>
            <a:ext cx="471790" cy="471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5663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B384C">
            <a:alpha val="1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03CA50-9AA7-60A6-921E-3DE0A91ACFB2}"/>
              </a:ext>
            </a:extLst>
          </p:cNvPr>
          <p:cNvSpPr txBox="1">
            <a:spLocks/>
          </p:cNvSpPr>
          <p:nvPr/>
        </p:nvSpPr>
        <p:spPr>
          <a:xfrm>
            <a:off x="0" y="-8885"/>
            <a:ext cx="9144000" cy="909829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kern="1200">
                <a:solidFill>
                  <a:schemeClr val="bg1"/>
                </a:solidFill>
                <a:latin typeface="Helvetica Neue Ligh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Helvetica Neue Light"/>
              <a:ea typeface="+mj-ea"/>
              <a:cs typeface="+mj-cs"/>
            </a:endParaRPr>
          </a:p>
        </p:txBody>
      </p:sp>
      <p:sp>
        <p:nvSpPr>
          <p:cNvPr id="41" name="Rectangle 12">
            <a:extLst>
              <a:ext uri="{FF2B5EF4-FFF2-40B4-BE49-F238E27FC236}">
                <a16:creationId xmlns:a16="http://schemas.microsoft.com/office/drawing/2014/main" id="{1F29DB18-66C0-344E-91C3-3FA9397CB3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558" y="212470"/>
            <a:ext cx="8854161" cy="972000"/>
          </a:xfrm>
          <a:prstGeom prst="rect">
            <a:avLst/>
          </a:prstGeom>
          <a:noFill/>
          <a:ln w="9525">
            <a:noFill/>
            <a:prstDash val="sysDot"/>
            <a:miter lim="800000"/>
            <a:headEnd/>
            <a:tailEnd/>
          </a:ln>
          <a:effectLst/>
        </p:spPr>
        <p:txBody>
          <a:bodyPr lIns="0" tIns="0" rIns="0" bIns="0" numCol="1" spcCol="7200000">
            <a:no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Raleway SemiBold" pitchFamily="2" charset="0"/>
              </a:rPr>
              <a:t>T-Store®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D3E97C2-7CCA-BA90-D48C-2ACDB6A8F186}"/>
              </a:ext>
            </a:extLst>
          </p:cNvPr>
          <p:cNvGrpSpPr/>
          <p:nvPr/>
        </p:nvGrpSpPr>
        <p:grpSpPr>
          <a:xfrm>
            <a:off x="1664840" y="1360668"/>
            <a:ext cx="1700106" cy="3082736"/>
            <a:chOff x="1544321" y="1621559"/>
            <a:chExt cx="1700106" cy="3082736"/>
          </a:xfrm>
        </p:grpSpPr>
        <p:pic>
          <p:nvPicPr>
            <p:cNvPr id="1036" name="Picture 12">
              <a:extLst>
                <a:ext uri="{FF2B5EF4-FFF2-40B4-BE49-F238E27FC236}">
                  <a16:creationId xmlns:a16="http://schemas.microsoft.com/office/drawing/2014/main" id="{CC18F240-CC59-85EC-19C4-A7C04A4D2B6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46" t="11009" r="23386" b="14818"/>
            <a:stretch/>
          </p:blipFill>
          <p:spPr bwMode="auto">
            <a:xfrm>
              <a:off x="1544321" y="1621559"/>
              <a:ext cx="1700106" cy="25185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DED31134-76E6-CCD1-CB88-1D5BB179CACF}"/>
                </a:ext>
              </a:extLst>
            </p:cNvPr>
            <p:cNvSpPr txBox="1"/>
            <p:nvPr/>
          </p:nvSpPr>
          <p:spPr>
            <a:xfrm>
              <a:off x="1946299" y="4334963"/>
              <a:ext cx="11320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Raleway SemiBold" pitchFamily="2" charset="0"/>
                </a:rPr>
                <a:t>T-Store</a:t>
              </a:r>
              <a:r>
                <a:rPr lang="en-US" b="1" dirty="0"/>
                <a:t>®</a:t>
              </a:r>
              <a:endParaRPr lang="en-GB" b="1" dirty="0"/>
            </a:p>
          </p:txBody>
        </p:sp>
      </p:grpSp>
      <p:pic>
        <p:nvPicPr>
          <p:cNvPr id="4" name="Picture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66B5952-14BA-0D34-4098-5893E2615C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5865" y="194224"/>
            <a:ext cx="1467777" cy="530522"/>
          </a:xfrm>
          <a:prstGeom prst="rect">
            <a:avLst/>
          </a:prstGeom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F49E70E6-9471-B883-6385-55E293C41D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160" y="4525663"/>
            <a:ext cx="471790" cy="47179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CF1F7BE-FD25-10AB-A6B5-966CD9B89143}"/>
              </a:ext>
            </a:extLst>
          </p:cNvPr>
          <p:cNvSpPr txBox="1"/>
          <p:nvPr/>
        </p:nvSpPr>
        <p:spPr>
          <a:xfrm>
            <a:off x="4058922" y="1928473"/>
            <a:ext cx="47447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err="1">
                <a:latin typeface="Raleway Light" pitchFamily="2" charset="0"/>
              </a:rPr>
              <a:t>Xeno</a:t>
            </a:r>
            <a:r>
              <a:rPr lang="en-US" sz="2400" dirty="0">
                <a:latin typeface="Raleway Light" pitchFamily="2" charset="0"/>
              </a:rPr>
              <a:t>-Free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latin typeface="Raleway Light" pitchFamily="2" charset="0"/>
              </a:rPr>
              <a:t>Produced as a UKCA/CE-marked product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latin typeface="Raleway Light" pitchFamily="2" charset="0"/>
              </a:rPr>
              <a:t>Ships at ambient temperature</a:t>
            </a:r>
          </a:p>
        </p:txBody>
      </p:sp>
    </p:spTree>
    <p:extLst>
      <p:ext uri="{BB962C8B-B14F-4D97-AF65-F5344CB8AC3E}">
        <p14:creationId xmlns:p14="http://schemas.microsoft.com/office/powerpoint/2010/main" val="5244668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B384C">
            <a:alpha val="1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03CA50-9AA7-60A6-921E-3DE0A91ACFB2}"/>
              </a:ext>
            </a:extLst>
          </p:cNvPr>
          <p:cNvSpPr txBox="1">
            <a:spLocks/>
          </p:cNvSpPr>
          <p:nvPr/>
        </p:nvSpPr>
        <p:spPr>
          <a:xfrm>
            <a:off x="0" y="-8885"/>
            <a:ext cx="9144000" cy="909829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kern="1200">
                <a:solidFill>
                  <a:schemeClr val="bg1"/>
                </a:solidFill>
                <a:latin typeface="Helvetica Neue Ligh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Helvetica Neue Light"/>
              <a:ea typeface="+mj-ea"/>
              <a:cs typeface="+mj-cs"/>
            </a:endParaRPr>
          </a:p>
        </p:txBody>
      </p:sp>
      <p:pic>
        <p:nvPicPr>
          <p:cNvPr id="1036" name="Picture 12">
            <a:extLst>
              <a:ext uri="{FF2B5EF4-FFF2-40B4-BE49-F238E27FC236}">
                <a16:creationId xmlns:a16="http://schemas.microsoft.com/office/drawing/2014/main" id="{CC18F240-CC59-85EC-19C4-A7C04A4D2B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32" t="12144" r="24621" b="15204"/>
          <a:stretch/>
        </p:blipFill>
        <p:spPr bwMode="auto">
          <a:xfrm>
            <a:off x="7636319" y="2799359"/>
            <a:ext cx="1290785" cy="207264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811A3C1-EC84-9530-B84D-045A5DB9E86E}"/>
              </a:ext>
            </a:extLst>
          </p:cNvPr>
          <p:cNvSpPr txBox="1"/>
          <p:nvPr/>
        </p:nvSpPr>
        <p:spPr>
          <a:xfrm>
            <a:off x="353784" y="332460"/>
            <a:ext cx="7151915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Raleway SemiBold" pitchFamily="2" charset="0"/>
                <a:ea typeface="+mj-ea"/>
                <a:cs typeface="Arial" panose="020B0604020202020204" pitchFamily="34" charset="0"/>
              </a:rPr>
              <a:t>T-Store: Physiological </a:t>
            </a:r>
            <a:r>
              <a:rPr lang="en-GB" dirty="0">
                <a:solidFill>
                  <a:sysClr val="window" lastClr="FFFFFF"/>
                </a:solidFill>
                <a:latin typeface="Raleway SemiBold" pitchFamily="2" charset="0"/>
                <a:ea typeface="+mj-ea"/>
                <a:cs typeface="Arial" panose="020B0604020202020204" pitchFamily="34" charset="0"/>
              </a:rPr>
              <a:t>S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Raleway SemiBold" pitchFamily="2" charset="0"/>
                <a:ea typeface="+mj-ea"/>
                <a:cs typeface="Arial" panose="020B0604020202020204" pitchFamily="34" charset="0"/>
              </a:rPr>
              <a:t>olution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Raleway SemiBold" pitchFamily="2" charset="0"/>
                <a:ea typeface="+mj-ea"/>
                <a:cs typeface="Arial" panose="020B0604020202020204" pitchFamily="34" charset="0"/>
              </a:rPr>
              <a:t> (</a:t>
            </a:r>
            <a:r>
              <a:rPr lang="en-GB" dirty="0">
                <a:solidFill>
                  <a:sysClr val="window" lastClr="FFFFFF"/>
                </a:solidFill>
                <a:latin typeface="Raleway SemiBold" pitchFamily="2" charset="0"/>
                <a:ea typeface="+mj-ea"/>
                <a:cs typeface="Arial" panose="020B0604020202020204" pitchFamily="34" charset="0"/>
              </a:rPr>
              <a:t>Sy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Raleway SemiBold" pitchFamily="2" charset="0"/>
                <a:ea typeface="+mj-ea"/>
                <a:cs typeface="Arial" panose="020B0604020202020204" pitchFamily="34" charset="0"/>
              </a:rPr>
              <a:t>nthetic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Raleway SemiBold" pitchFamily="2" charset="0"/>
                <a:ea typeface="+mj-ea"/>
                <a:cs typeface="Arial" panose="020B0604020202020204" pitchFamily="34" charset="0"/>
              </a:rPr>
              <a:t> Interstitial </a:t>
            </a:r>
            <a:r>
              <a:rPr lang="en-GB" dirty="0">
                <a:solidFill>
                  <a:sysClr val="window" lastClr="FFFFFF"/>
                </a:solidFill>
                <a:latin typeface="Raleway SemiBold" pitchFamily="2" charset="0"/>
                <a:ea typeface="+mj-ea"/>
                <a:cs typeface="Arial" panose="020B0604020202020204" pitchFamily="34" charset="0"/>
              </a:rPr>
              <a:t>F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Raleway SemiBold" pitchFamily="2" charset="0"/>
                <a:ea typeface="+mj-ea"/>
                <a:cs typeface="Arial" panose="020B0604020202020204" pitchFamily="34" charset="0"/>
              </a:rPr>
              <a:t>luid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Raleway SemiBold" pitchFamily="2" charset="0"/>
                <a:ea typeface="+mj-ea"/>
                <a:cs typeface="Arial" panose="020B0604020202020204" pitchFamily="34" charset="0"/>
              </a:rPr>
              <a:t>)</a:t>
            </a:r>
            <a:endParaRPr kumimoji="0" lang="en-GB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Raleway SemiBold" pitchFamily="2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F3E2481-4B3E-704F-32EF-951D5CD88899}"/>
              </a:ext>
            </a:extLst>
          </p:cNvPr>
          <p:cNvSpPr txBox="1"/>
          <p:nvPr/>
        </p:nvSpPr>
        <p:spPr>
          <a:xfrm>
            <a:off x="353786" y="1125190"/>
            <a:ext cx="17940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>
                <a:latin typeface="Raleway SemiBold" pitchFamily="2" charset="0"/>
              </a:rPr>
              <a:t>What used for:</a:t>
            </a:r>
            <a:endParaRPr lang="en-GB" b="1" u="sng" dirty="0">
              <a:latin typeface="Raleway SemiBold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2F378A5-D10C-DDFC-A064-A5A4EED051A8}"/>
              </a:ext>
            </a:extLst>
          </p:cNvPr>
          <p:cNvSpPr txBox="1"/>
          <p:nvPr/>
        </p:nvSpPr>
        <p:spPr>
          <a:xfrm>
            <a:off x="356447" y="1604027"/>
            <a:ext cx="8017328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altLang="en-US" sz="1600" dirty="0">
                <a:latin typeface="Raleway Light" pitchFamily="2" charset="0"/>
                <a:ea typeface="Tahoma" panose="020B0604030504040204" pitchFamily="34" charset="0"/>
                <a:cs typeface="Arial" panose="020B0604020202020204" pitchFamily="34" charset="0"/>
              </a:rPr>
              <a:t>From analyses of human/animal sera and plasma and human interstitial fluid</a:t>
            </a:r>
          </a:p>
          <a:p>
            <a:endParaRPr lang="en-GB" altLang="en-US" sz="1600" dirty="0">
              <a:latin typeface="Raleway Light" pitchFamily="2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r>
              <a:rPr lang="en-GB" altLang="en-US" sz="1600" dirty="0">
                <a:latin typeface="Raleway Light" pitchFamily="2" charset="0"/>
                <a:ea typeface="Tahoma" panose="020B0604030504040204" pitchFamily="34" charset="0"/>
                <a:cs typeface="Arial" panose="020B0604020202020204" pitchFamily="34" charset="0"/>
              </a:rPr>
              <a:t>To optimise biophysical, biochemical and physiological parameters in isolated mammalian tissues and organs</a:t>
            </a:r>
          </a:p>
          <a:p>
            <a:endParaRPr lang="en-GB" altLang="en-US" sz="1600" dirty="0">
              <a:latin typeface="Raleway Light" pitchFamily="2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r>
              <a:rPr lang="en-GB" altLang="en-US" sz="1600" dirty="0">
                <a:latin typeface="Raleway Light" pitchFamily="2" charset="0"/>
                <a:ea typeface="Tahoma" panose="020B0604030504040204" pitchFamily="34" charset="0"/>
                <a:cs typeface="Arial" panose="020B0604020202020204" pitchFamily="34" charset="0"/>
              </a:rPr>
              <a:t>To utilise pH buffering mechanisms present in all mammalian species.</a:t>
            </a:r>
          </a:p>
          <a:p>
            <a:endParaRPr lang="en-GB" altLang="en-US" sz="1600" dirty="0">
              <a:latin typeface="Raleway Light" pitchFamily="2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r>
              <a:rPr lang="en-GB" altLang="en-US" sz="1600" dirty="0">
                <a:latin typeface="Raleway Light" pitchFamily="2" charset="0"/>
                <a:ea typeface="Tahoma" panose="020B0604030504040204" pitchFamily="34" charset="0"/>
                <a:cs typeface="Arial" panose="020B0604020202020204" pitchFamily="34" charset="0"/>
              </a:rPr>
              <a:t>To preserve functionality under both hypothermic (4 – 15 </a:t>
            </a:r>
            <a:r>
              <a:rPr lang="en-GB" altLang="en-US" sz="1600" dirty="0">
                <a:latin typeface="Raleway Light" pitchFamily="2" charset="0"/>
                <a:ea typeface="Tahoma" panose="020B0604030504040204" pitchFamily="34" charset="0"/>
                <a:cs typeface="Arial" panose="020B0604020202020204" pitchFamily="34" charset="0"/>
                <a:sym typeface="Symbol" pitchFamily="18" charset="2"/>
              </a:rPr>
              <a:t></a:t>
            </a:r>
            <a:r>
              <a:rPr lang="en-GB" altLang="en-US" sz="1600" dirty="0">
                <a:latin typeface="Raleway Light" pitchFamily="2" charset="0"/>
                <a:ea typeface="Tahoma" panose="020B0604030504040204" pitchFamily="34" charset="0"/>
                <a:cs typeface="Arial" panose="020B0604020202020204" pitchFamily="34" charset="0"/>
              </a:rPr>
              <a:t>C).</a:t>
            </a:r>
            <a:endParaRPr lang="en-GB" altLang="en-US" sz="1600" dirty="0">
              <a:solidFill>
                <a:srgbClr val="002060"/>
              </a:solidFill>
              <a:latin typeface="Raleway Light" pitchFamily="2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6478C8D-1110-A238-EF13-7764DD6AD694}"/>
              </a:ext>
            </a:extLst>
          </p:cNvPr>
          <p:cNvSpPr txBox="1"/>
          <p:nvPr/>
        </p:nvSpPr>
        <p:spPr>
          <a:xfrm>
            <a:off x="356447" y="3797579"/>
            <a:ext cx="745779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altLang="en-US" sz="1600" dirty="0">
                <a:solidFill>
                  <a:srgbClr val="002060"/>
                </a:solidFill>
                <a:latin typeface="Raleway Light" pitchFamily="2" charset="0"/>
                <a:cs typeface="Arial" panose="020B0604020202020204" pitchFamily="34" charset="0"/>
              </a:rPr>
              <a:t>T-Store was specifically designed for use in both </a:t>
            </a:r>
            <a:r>
              <a:rPr lang="en-GB" altLang="en-US" sz="1600" b="1" dirty="0">
                <a:solidFill>
                  <a:srgbClr val="002060"/>
                </a:solidFill>
                <a:latin typeface="Raleway Light" pitchFamily="2" charset="0"/>
                <a:cs typeface="Arial" panose="020B0604020202020204" pitchFamily="34" charset="0"/>
              </a:rPr>
              <a:t>Animal and Human species </a:t>
            </a:r>
            <a:r>
              <a:rPr lang="en-GB" altLang="en-US" sz="1600" dirty="0">
                <a:solidFill>
                  <a:srgbClr val="002060"/>
                </a:solidFill>
                <a:latin typeface="Raleway Light" pitchFamily="2" charset="0"/>
                <a:cs typeface="Arial" panose="020B0604020202020204" pitchFamily="34" charset="0"/>
              </a:rPr>
              <a:t>and to facilitate repeatable physiological and pharmacological observations thereby standardising and validating functionality under </a:t>
            </a:r>
            <a:r>
              <a:rPr lang="en-GB" altLang="en-US" sz="1600" i="1" dirty="0">
                <a:solidFill>
                  <a:srgbClr val="002060"/>
                </a:solidFill>
                <a:latin typeface="Raleway Light" pitchFamily="2" charset="0"/>
                <a:cs typeface="Arial" panose="020B0604020202020204" pitchFamily="34" charset="0"/>
              </a:rPr>
              <a:t>in vitro</a:t>
            </a:r>
            <a:r>
              <a:rPr lang="en-GB" altLang="en-US" sz="1600" dirty="0">
                <a:solidFill>
                  <a:srgbClr val="002060"/>
                </a:solidFill>
                <a:latin typeface="Raleway Light" pitchFamily="2" charset="0"/>
                <a:cs typeface="Arial" panose="020B0604020202020204" pitchFamily="34" charset="0"/>
              </a:rPr>
              <a:t> conditions. </a:t>
            </a:r>
          </a:p>
        </p:txBody>
      </p:sp>
      <p:pic>
        <p:nvPicPr>
          <p:cNvPr id="6" name="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BE8F8B10-D837-0F0C-E11A-78F5920500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5865" y="194224"/>
            <a:ext cx="1467777" cy="530522"/>
          </a:xfrm>
          <a:prstGeom prst="rect">
            <a:avLst/>
          </a:prstGeom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AD842A38-919D-096D-B4C2-9053FC29BE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160" y="4525663"/>
            <a:ext cx="471790" cy="471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5804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B384C">
            <a:alpha val="1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03CA50-9AA7-60A6-921E-3DE0A91ACFB2}"/>
              </a:ext>
            </a:extLst>
          </p:cNvPr>
          <p:cNvSpPr txBox="1">
            <a:spLocks/>
          </p:cNvSpPr>
          <p:nvPr/>
        </p:nvSpPr>
        <p:spPr>
          <a:xfrm>
            <a:off x="0" y="-8885"/>
            <a:ext cx="9144000" cy="909829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kern="1200">
                <a:solidFill>
                  <a:schemeClr val="bg1"/>
                </a:solidFill>
                <a:latin typeface="Helvetica Neue Ligh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Helvetica Neue Light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3A06B1F-A401-FFEE-482C-19F3B5159459}"/>
              </a:ext>
            </a:extLst>
          </p:cNvPr>
          <p:cNvSpPr txBox="1"/>
          <p:nvPr/>
        </p:nvSpPr>
        <p:spPr>
          <a:xfrm>
            <a:off x="340358" y="231531"/>
            <a:ext cx="7125058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Raleway SemiBold" pitchFamily="2" charset="0"/>
                <a:ea typeface="+mj-ea"/>
                <a:cs typeface="Arial" panose="020B0604020202020204" pitchFamily="34" charset="0"/>
              </a:rPr>
              <a:t>KTP: Product innovation and development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Raleway SemiBold" pitchFamily="2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2E14A4-8F4B-F9C0-3D41-9485DC03E873}"/>
              </a:ext>
            </a:extLst>
          </p:cNvPr>
          <p:cNvSpPr txBox="1"/>
          <p:nvPr/>
        </p:nvSpPr>
        <p:spPr>
          <a:xfrm>
            <a:off x="364980" y="1049999"/>
            <a:ext cx="4630474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dirty="0">
                <a:latin typeface="Raleway Light" pitchFamily="2" charset="0"/>
                <a:cs typeface="Arial" panose="020B0604020202020204" pitchFamily="34" charset="0"/>
              </a:rPr>
              <a:t>Drive productivity and economic growth … improve the UK economy.</a:t>
            </a:r>
          </a:p>
          <a:p>
            <a:pPr algn="just"/>
            <a:endParaRPr lang="en-GB" dirty="0">
              <a:latin typeface="Raleway Light" pitchFamily="2" charset="0"/>
              <a:cs typeface="Arial" panose="020B0604020202020204" pitchFamily="34" charset="0"/>
            </a:endParaRPr>
          </a:p>
          <a:p>
            <a:pPr algn="just"/>
            <a:r>
              <a:rPr lang="en-GB" dirty="0">
                <a:latin typeface="Raleway Light" pitchFamily="2" charset="0"/>
                <a:cs typeface="Arial" panose="020B0604020202020204" pitchFamily="34" charset="0"/>
              </a:rPr>
              <a:t>Managed and operated through Innovate UK, part of UKRI (UK research &amp; Innovation).</a:t>
            </a:r>
          </a:p>
          <a:p>
            <a:pPr algn="just"/>
            <a:endParaRPr lang="en-GB" dirty="0">
              <a:latin typeface="Raleway Light" pitchFamily="2" charset="0"/>
              <a:cs typeface="Arial" panose="020B0604020202020204" pitchFamily="34" charset="0"/>
            </a:endParaRPr>
          </a:p>
          <a:p>
            <a:pPr algn="just"/>
            <a:r>
              <a:rPr lang="en-GB" dirty="0">
                <a:latin typeface="Raleway Light" pitchFamily="2" charset="0"/>
                <a:cs typeface="Arial" panose="020B0604020202020204" pitchFamily="34" charset="0"/>
              </a:rPr>
              <a:t>Support businesses to </a:t>
            </a:r>
            <a:r>
              <a:rPr lang="en-GB" b="1" dirty="0">
                <a:latin typeface="Raleway Light" pitchFamily="2" charset="0"/>
                <a:cs typeface="Arial" panose="020B0604020202020204" pitchFamily="34" charset="0"/>
              </a:rPr>
              <a:t>develop and realise</a:t>
            </a:r>
            <a:r>
              <a:rPr lang="en-GB" dirty="0">
                <a:latin typeface="Raleway Light" pitchFamily="2" charset="0"/>
                <a:cs typeface="Arial" panose="020B0604020202020204" pitchFamily="34" charset="0"/>
              </a:rPr>
              <a:t> the potential of new ideas, by utilising the UK’s world-class research base.</a:t>
            </a:r>
          </a:p>
          <a:p>
            <a:pPr algn="just"/>
            <a:endParaRPr lang="en-GB" dirty="0">
              <a:latin typeface="Raleway Light" pitchFamily="2" charset="0"/>
              <a:cs typeface="Arial" panose="020B0604020202020204" pitchFamily="34" charset="0"/>
            </a:endParaRPr>
          </a:p>
          <a:p>
            <a:pPr algn="just"/>
            <a:r>
              <a:rPr lang="en-GB" dirty="0">
                <a:latin typeface="Raleway Light" pitchFamily="2" charset="0"/>
                <a:cs typeface="Arial" panose="020B0604020202020204" pitchFamily="34" charset="0"/>
              </a:rPr>
              <a:t>Facilitate knowledge exchange between industry and academia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44610FA-5A3B-680A-10E7-41D5F1E3DA24}"/>
              </a:ext>
            </a:extLst>
          </p:cNvPr>
          <p:cNvGrpSpPr/>
          <p:nvPr/>
        </p:nvGrpSpPr>
        <p:grpSpPr>
          <a:xfrm>
            <a:off x="5171534" y="1042097"/>
            <a:ext cx="3584626" cy="3181226"/>
            <a:chOff x="4870193" y="903823"/>
            <a:chExt cx="6486863" cy="5657237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C4B576B-63B1-A1A4-1274-316E80F3F16A}"/>
                </a:ext>
              </a:extLst>
            </p:cNvPr>
            <p:cNvSpPr txBox="1"/>
            <p:nvPr/>
          </p:nvSpPr>
          <p:spPr>
            <a:xfrm>
              <a:off x="5361829" y="2035789"/>
              <a:ext cx="2469474" cy="12588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Business partner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9A87044-2FA6-83CA-349B-AEC41696471A}"/>
                </a:ext>
              </a:extLst>
            </p:cNvPr>
            <p:cNvSpPr txBox="1"/>
            <p:nvPr/>
          </p:nvSpPr>
          <p:spPr>
            <a:xfrm>
              <a:off x="8395946" y="2065813"/>
              <a:ext cx="2469474" cy="12588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Academic partner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3FB924D-1443-57F8-63A1-DA3044D52C1E}"/>
                </a:ext>
              </a:extLst>
            </p:cNvPr>
            <p:cNvSpPr txBox="1"/>
            <p:nvPr/>
          </p:nvSpPr>
          <p:spPr>
            <a:xfrm>
              <a:off x="6631049" y="4557114"/>
              <a:ext cx="2826088" cy="7115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Associate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089E8C43-0132-EE53-147D-2C74C11825DE}"/>
                </a:ext>
              </a:extLst>
            </p:cNvPr>
            <p:cNvSpPr/>
            <p:nvPr/>
          </p:nvSpPr>
          <p:spPr>
            <a:xfrm>
              <a:off x="4870193" y="903823"/>
              <a:ext cx="3515465" cy="3379510"/>
            </a:xfrm>
            <a:prstGeom prst="ellipse">
              <a:avLst/>
            </a:prstGeom>
            <a:noFill/>
            <a:ln w="762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2D5EAB6F-C36C-5B80-A8D9-7E8BEE72DDBE}"/>
                </a:ext>
              </a:extLst>
            </p:cNvPr>
            <p:cNvSpPr/>
            <p:nvPr/>
          </p:nvSpPr>
          <p:spPr>
            <a:xfrm>
              <a:off x="7841591" y="913743"/>
              <a:ext cx="3515465" cy="3379510"/>
            </a:xfrm>
            <a:prstGeom prst="ellipse">
              <a:avLst/>
            </a:prstGeom>
            <a:noFill/>
            <a:ln w="76200"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301CF8-A5D0-0D41-63EE-9D1C3C67FF3D}"/>
                </a:ext>
              </a:extLst>
            </p:cNvPr>
            <p:cNvSpPr/>
            <p:nvPr/>
          </p:nvSpPr>
          <p:spPr>
            <a:xfrm>
              <a:off x="6362918" y="3181550"/>
              <a:ext cx="3515465" cy="3379510"/>
            </a:xfrm>
            <a:prstGeom prst="ellipse">
              <a:avLst/>
            </a:prstGeom>
            <a:noFill/>
            <a:ln w="762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BC68FD78-28F8-B25D-1C4A-E48A6EA695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1210" y="4350982"/>
            <a:ext cx="3581873" cy="704921"/>
          </a:xfrm>
          <a:prstGeom prst="rect">
            <a:avLst/>
          </a:prstGeom>
        </p:spPr>
      </p:pic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2E724BC9-20C5-EF41-857E-517D6BD4F2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5865" y="194224"/>
            <a:ext cx="1467777" cy="530522"/>
          </a:xfrm>
          <a:prstGeom prst="rect">
            <a:avLst/>
          </a:prstGeom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5C27B4CC-3C32-EB7E-0095-7185E696EE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160" y="4525663"/>
            <a:ext cx="471790" cy="471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3696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B384C">
            <a:alpha val="1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03CA50-9AA7-60A6-921E-3DE0A91ACFB2}"/>
              </a:ext>
            </a:extLst>
          </p:cNvPr>
          <p:cNvSpPr txBox="1">
            <a:spLocks/>
          </p:cNvSpPr>
          <p:nvPr/>
        </p:nvSpPr>
        <p:spPr>
          <a:xfrm>
            <a:off x="0" y="-8885"/>
            <a:ext cx="9144000" cy="909829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kern="1200">
                <a:solidFill>
                  <a:schemeClr val="bg1"/>
                </a:solidFill>
                <a:latin typeface="Helvetica Neue Ligh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Helvetica Neue Light"/>
              <a:ea typeface="+mj-ea"/>
              <a:cs typeface="+mj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010B0D-B52F-1511-7072-DE1C2642AA8B}"/>
              </a:ext>
            </a:extLst>
          </p:cNvPr>
          <p:cNvSpPr txBox="1"/>
          <p:nvPr/>
        </p:nvSpPr>
        <p:spPr>
          <a:xfrm>
            <a:off x="513891" y="194224"/>
            <a:ext cx="6308084" cy="4801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Raleway SemiBold" pitchFamily="2" charset="0"/>
                <a:ea typeface="+mj-ea"/>
                <a:cs typeface="Arial" panose="020B0604020202020204" pitchFamily="34" charset="0"/>
              </a:rPr>
              <a:t>CellShip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Raleway SemiBold" pitchFamily="2" charset="0"/>
                <a:ea typeface="+mj-ea"/>
                <a:cs typeface="Arial" panose="020B0604020202020204" pitchFamily="34" charset="0"/>
              </a:rPr>
              <a:t>®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Raleway SemiBold" pitchFamily="2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4" name="Picture 14" descr="CellShip Cell Transport Medium - Insulin-Free -">
            <a:extLst>
              <a:ext uri="{FF2B5EF4-FFF2-40B4-BE49-F238E27FC236}">
                <a16:creationId xmlns:a16="http://schemas.microsoft.com/office/drawing/2014/main" id="{4AD0247F-5038-855D-0986-BF5875A5CF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44" t="10423" r="26677" b="14965"/>
          <a:stretch/>
        </p:blipFill>
        <p:spPr bwMode="auto">
          <a:xfrm>
            <a:off x="1583691" y="1295761"/>
            <a:ext cx="1449493" cy="2551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9D8266B-F7EB-8344-68A6-EBE7DD37E90F}"/>
              </a:ext>
            </a:extLst>
          </p:cNvPr>
          <p:cNvSpPr txBox="1"/>
          <p:nvPr/>
        </p:nvSpPr>
        <p:spPr>
          <a:xfrm>
            <a:off x="1812948" y="4045972"/>
            <a:ext cx="1213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latin typeface="Raleway SemiBold" pitchFamily="2" charset="0"/>
              </a:rPr>
              <a:t>CellShip</a:t>
            </a:r>
            <a:r>
              <a:rPr lang="en-US" b="1" dirty="0"/>
              <a:t>®</a:t>
            </a:r>
            <a:endParaRPr lang="en-GB" b="1" dirty="0"/>
          </a:p>
        </p:txBody>
      </p:sp>
      <p:pic>
        <p:nvPicPr>
          <p:cNvPr id="6" name="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8DDEAB9-5F1D-F14E-44ED-47879A9D59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5865" y="194224"/>
            <a:ext cx="1467777" cy="530522"/>
          </a:xfrm>
          <a:prstGeom prst="rect">
            <a:avLst/>
          </a:prstGeom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40FF2474-01B5-B975-4FF5-E87AE757C4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160" y="4525663"/>
            <a:ext cx="471790" cy="47179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9B79187-C9EE-118F-72A4-849E75A6303C}"/>
              </a:ext>
            </a:extLst>
          </p:cNvPr>
          <p:cNvSpPr txBox="1"/>
          <p:nvPr/>
        </p:nvSpPr>
        <p:spPr>
          <a:xfrm>
            <a:off x="4058922" y="1971584"/>
            <a:ext cx="47447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err="1">
                <a:latin typeface="Raleway Light" pitchFamily="2" charset="0"/>
              </a:rPr>
              <a:t>Xeno</a:t>
            </a:r>
            <a:r>
              <a:rPr lang="en-US" sz="2400" dirty="0">
                <a:latin typeface="Raleway Light" pitchFamily="2" charset="0"/>
              </a:rPr>
              <a:t>-Free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latin typeface="Raleway Light" pitchFamily="2" charset="0"/>
              </a:rPr>
              <a:t>Low-cost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latin typeface="Raleway Light" pitchFamily="2" charset="0"/>
              </a:rPr>
              <a:t>Ships at ambient temperature</a:t>
            </a:r>
          </a:p>
        </p:txBody>
      </p:sp>
    </p:spTree>
    <p:extLst>
      <p:ext uri="{BB962C8B-B14F-4D97-AF65-F5344CB8AC3E}">
        <p14:creationId xmlns:p14="http://schemas.microsoft.com/office/powerpoint/2010/main" val="2157188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B384C">
            <a:alpha val="1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03CA50-9AA7-60A6-921E-3DE0A91ACFB2}"/>
              </a:ext>
            </a:extLst>
          </p:cNvPr>
          <p:cNvSpPr txBox="1">
            <a:spLocks/>
          </p:cNvSpPr>
          <p:nvPr/>
        </p:nvSpPr>
        <p:spPr>
          <a:xfrm>
            <a:off x="0" y="-8885"/>
            <a:ext cx="9144000" cy="909829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kern="1200">
                <a:solidFill>
                  <a:schemeClr val="bg1"/>
                </a:solidFill>
                <a:latin typeface="Helvetica Neue Ligh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Helvetica Neue Light"/>
              <a:ea typeface="+mj-ea"/>
              <a:cs typeface="+mj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0DA2FBF-F946-188D-4F0A-8E7612F01B67}"/>
              </a:ext>
            </a:extLst>
          </p:cNvPr>
          <p:cNvSpPr txBox="1"/>
          <p:nvPr/>
        </p:nvSpPr>
        <p:spPr>
          <a:xfrm>
            <a:off x="513891" y="1206394"/>
            <a:ext cx="7947698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latin typeface="Raleway Light" pitchFamily="2" charset="0"/>
                <a:cs typeface="Arial" panose="020B0604020202020204" pitchFamily="34" charset="0"/>
              </a:rPr>
              <a:t>The transport and short-term storage of mammalian cells at ambient </a:t>
            </a:r>
            <a:r>
              <a:rPr lang="en-GB" dirty="0">
                <a:latin typeface="Raleway Light" pitchFamily="2" charset="0"/>
                <a:cs typeface="Arial" panose="020B0604020202020204" pitchFamily="34" charset="0"/>
              </a:rPr>
              <a:t>temperature. </a:t>
            </a:r>
          </a:p>
          <a:p>
            <a:endParaRPr lang="en-GB" dirty="0">
              <a:latin typeface="Raleway Light" pitchFamily="2" charset="0"/>
              <a:cs typeface="Arial" panose="020B0604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dirty="0">
                <a:latin typeface="Raleway Light" pitchFamily="2" charset="0"/>
                <a:cs typeface="Arial" panose="020B0604020202020204" pitchFamily="34" charset="0"/>
              </a:rPr>
              <a:t>Animal component-free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dirty="0">
                <a:latin typeface="Raleway Light" pitchFamily="2" charset="0"/>
                <a:cs typeface="Arial" panose="020B0604020202020204" pitchFamily="34" charset="0"/>
              </a:rPr>
              <a:t>Non-toxic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dirty="0">
                <a:latin typeface="Raleway Light" pitchFamily="2" charset="0"/>
                <a:cs typeface="Arial" panose="020B0604020202020204" pitchFamily="34" charset="0"/>
              </a:rPr>
              <a:t>Maintain cell viability ‘on the bench’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dirty="0">
                <a:latin typeface="Raleway Light" pitchFamily="2" charset="0"/>
                <a:cs typeface="Arial" panose="020B0604020202020204" pitchFamily="34" charset="0"/>
              </a:rPr>
              <a:t>Protect cells from shear stress associated with transport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dirty="0">
                <a:latin typeface="Raleway Light" pitchFamily="2" charset="0"/>
                <a:cs typeface="Arial" panose="020B0604020202020204" pitchFamily="34" charset="0"/>
              </a:rPr>
              <a:t>Allow optimal cell recovery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b="1" dirty="0">
                <a:latin typeface="Raleway Light" pitchFamily="2" charset="0"/>
                <a:cs typeface="Arial" panose="020B0604020202020204" pitchFamily="34" charset="0"/>
              </a:rPr>
              <a:t>Ease of use, (</a:t>
            </a:r>
            <a:r>
              <a:rPr lang="en-GB" b="1" dirty="0">
                <a:solidFill>
                  <a:schemeClr val="tx2">
                    <a:lumMod val="60000"/>
                    <a:lumOff val="40000"/>
                  </a:schemeClr>
                </a:solidFill>
                <a:latin typeface="Raleway Light" pitchFamily="2" charset="0"/>
                <a:cs typeface="Arial" panose="020B0604020202020204" pitchFamily="34" charset="0"/>
              </a:rPr>
              <a:t>does not require washing step</a:t>
            </a:r>
            <a:r>
              <a:rPr lang="en-GB" b="1" dirty="0">
                <a:latin typeface="Raleway Light" pitchFamily="2" charset="0"/>
                <a:cs typeface="Arial" panose="020B0604020202020204" pitchFamily="34" charset="0"/>
              </a:rPr>
              <a:t>).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1800" dirty="0">
                <a:latin typeface="Raleway Light" pitchFamily="2" charset="0"/>
                <a:cs typeface="Arial" panose="020B0604020202020204" pitchFamily="34" charset="0"/>
              </a:rPr>
              <a:t>No cold chain! … </a:t>
            </a:r>
            <a:r>
              <a:rPr lang="en-GB" sz="1800" b="1" dirty="0">
                <a:latin typeface="Raleway Light" pitchFamily="2" charset="0"/>
                <a:cs typeface="Arial" panose="020B0604020202020204" pitchFamily="34" charset="0"/>
              </a:rPr>
              <a:t>Solving a problem</a:t>
            </a:r>
          </a:p>
          <a:p>
            <a:endParaRPr lang="en-GB" sz="1800" b="1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14" descr="CellShip Cell Transport Medium - Insulin-Free -">
            <a:extLst>
              <a:ext uri="{FF2B5EF4-FFF2-40B4-BE49-F238E27FC236}">
                <a16:creationId xmlns:a16="http://schemas.microsoft.com/office/drawing/2014/main" id="{C28FCB97-72E7-C7EB-0D10-143C081395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44" t="10423" r="26677" b="14965"/>
          <a:stretch/>
        </p:blipFill>
        <p:spPr bwMode="auto">
          <a:xfrm>
            <a:off x="7138042" y="1568647"/>
            <a:ext cx="1449493" cy="2551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887D6A8-FEFC-D34E-BD34-D01FF4DADF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5865" y="194224"/>
            <a:ext cx="1467777" cy="53052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C910A6C-9E77-2D99-02C8-7E99CCD050EB}"/>
              </a:ext>
            </a:extLst>
          </p:cNvPr>
          <p:cNvSpPr txBox="1"/>
          <p:nvPr/>
        </p:nvSpPr>
        <p:spPr>
          <a:xfrm>
            <a:off x="513891" y="194224"/>
            <a:ext cx="6308084" cy="4801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Raleway SemiBold" pitchFamily="2" charset="0"/>
                <a:ea typeface="+mj-ea"/>
                <a:cs typeface="Arial" panose="020B0604020202020204" pitchFamily="34" charset="0"/>
              </a:rPr>
              <a:t>CellShip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Raleway SemiBold" pitchFamily="2" charset="0"/>
                <a:ea typeface="+mj-ea"/>
                <a:cs typeface="Arial" panose="020B0604020202020204" pitchFamily="34" charset="0"/>
              </a:rPr>
              <a:t>®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Raleway SemiBold" pitchFamily="2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E00854DB-365F-E43B-D15B-C8F3BB2775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160" y="4525663"/>
            <a:ext cx="471790" cy="471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9540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B384C">
            <a:alpha val="1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03CA50-9AA7-60A6-921E-3DE0A91ACFB2}"/>
              </a:ext>
            </a:extLst>
          </p:cNvPr>
          <p:cNvSpPr txBox="1">
            <a:spLocks/>
          </p:cNvSpPr>
          <p:nvPr/>
        </p:nvSpPr>
        <p:spPr>
          <a:xfrm>
            <a:off x="0" y="-8885"/>
            <a:ext cx="9144000" cy="909829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kern="1200">
                <a:solidFill>
                  <a:schemeClr val="bg1"/>
                </a:solidFill>
                <a:latin typeface="Helvetica Neue Ligh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Helvetica Neue Light"/>
              <a:ea typeface="+mj-ea"/>
              <a:cs typeface="+mj-cs"/>
            </a:endParaRPr>
          </a:p>
        </p:txBody>
      </p:sp>
      <p:pic>
        <p:nvPicPr>
          <p:cNvPr id="9" name="Picture 2" descr="Animal Cell Culture: Basics and Applications | SpringerLink">
            <a:extLst>
              <a:ext uri="{FF2B5EF4-FFF2-40B4-BE49-F238E27FC236}">
                <a16:creationId xmlns:a16="http://schemas.microsoft.com/office/drawing/2014/main" id="{CC7A64C9-AD4B-C35D-E00C-7761F27D6A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4826" y="956731"/>
            <a:ext cx="4130567" cy="4082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DBFFA053-C1A6-D2AC-023B-5A278825EE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5865" y="194224"/>
            <a:ext cx="1467777" cy="53052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69E93C3-602D-9E35-7F41-A7964C488BF6}"/>
              </a:ext>
            </a:extLst>
          </p:cNvPr>
          <p:cNvSpPr txBox="1"/>
          <p:nvPr/>
        </p:nvSpPr>
        <p:spPr>
          <a:xfrm>
            <a:off x="513891" y="194224"/>
            <a:ext cx="6308084" cy="4801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Raleway SemiBold" pitchFamily="2" charset="0"/>
                <a:ea typeface="+mj-ea"/>
                <a:cs typeface="Arial" panose="020B0604020202020204" pitchFamily="34" charset="0"/>
              </a:rPr>
              <a:t>CellShip® - For Who?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Raleway SemiBold" pitchFamily="2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6D01458A-304E-B157-E147-2670C6F876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160" y="4525663"/>
            <a:ext cx="471790" cy="471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6371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B384C">
            <a:alpha val="1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03CA50-9AA7-60A6-921E-3DE0A91ACFB2}"/>
              </a:ext>
            </a:extLst>
          </p:cNvPr>
          <p:cNvSpPr txBox="1">
            <a:spLocks/>
          </p:cNvSpPr>
          <p:nvPr/>
        </p:nvSpPr>
        <p:spPr>
          <a:xfrm>
            <a:off x="0" y="-8885"/>
            <a:ext cx="9144000" cy="909829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kern="1200">
                <a:solidFill>
                  <a:schemeClr val="bg1"/>
                </a:solidFill>
                <a:latin typeface="Helvetica Neue Ligh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Helvetica Neue Light"/>
              <a:ea typeface="+mj-ea"/>
              <a:cs typeface="+mj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F5E5390-F5D3-18D7-140B-BDF9E0849B24}"/>
              </a:ext>
            </a:extLst>
          </p:cNvPr>
          <p:cNvSpPr txBox="1"/>
          <p:nvPr/>
        </p:nvSpPr>
        <p:spPr>
          <a:xfrm>
            <a:off x="798786" y="218896"/>
            <a:ext cx="715229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  <a:latin typeface="Raleway SemiBold" pitchFamily="2" charset="0"/>
                <a:cs typeface="Arial" panose="020B0604020202020204" pitchFamily="34" charset="0"/>
              </a:rPr>
              <a:t>Proof of Concept on Cell Lines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EAAB83A-E42D-48B7-AD92-0BFDD11013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29" r="5784" b="49783"/>
          <a:stretch/>
        </p:blipFill>
        <p:spPr>
          <a:xfrm>
            <a:off x="798786" y="1106507"/>
            <a:ext cx="3568262" cy="253641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EAAB83A-E42D-48B7-AD92-0BFDD11013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29" t="50498" r="5784" b="2198"/>
          <a:stretch/>
        </p:blipFill>
        <p:spPr>
          <a:xfrm>
            <a:off x="4685514" y="1106507"/>
            <a:ext cx="3659700" cy="245050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8F1B399-E232-994D-141C-61DE15F43ED8}"/>
              </a:ext>
            </a:extLst>
          </p:cNvPr>
          <p:cNvSpPr txBox="1"/>
          <p:nvPr/>
        </p:nvSpPr>
        <p:spPr>
          <a:xfrm>
            <a:off x="798786" y="3848488"/>
            <a:ext cx="800497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kern="1200" dirty="0">
                <a:solidFill>
                  <a:srgbClr val="000000"/>
                </a:solidFill>
                <a:effectLst/>
                <a:latin typeface="Raleway Light" pitchFamily="2" charset="0"/>
                <a:ea typeface="Calibri" panose="020F0502020204030204" pitchFamily="34" charset="0"/>
                <a:cs typeface="Arial" panose="020B0604020202020204" pitchFamily="34" charset="0"/>
              </a:rPr>
              <a:t>Figure 1. Cell lines tested; HEK, HepG2, CHO, K562 and </a:t>
            </a:r>
            <a:r>
              <a:rPr lang="en-GB" sz="1400" b="1" kern="1200" dirty="0" err="1">
                <a:solidFill>
                  <a:srgbClr val="000000"/>
                </a:solidFill>
                <a:effectLst/>
                <a:latin typeface="Raleway Light" pitchFamily="2" charset="0"/>
                <a:ea typeface="Calibri" panose="020F0502020204030204" pitchFamily="34" charset="0"/>
                <a:cs typeface="Arial" panose="020B0604020202020204" pitchFamily="34" charset="0"/>
              </a:rPr>
              <a:t>Jurkat</a:t>
            </a:r>
            <a:r>
              <a:rPr lang="en-GB" sz="1400" b="1" kern="1200" dirty="0">
                <a:solidFill>
                  <a:srgbClr val="000000"/>
                </a:solidFill>
                <a:effectLst/>
                <a:latin typeface="Raleway Light" pitchFamily="2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r>
              <a:rPr lang="en-GB" sz="1400" kern="1200" dirty="0">
                <a:solidFill>
                  <a:srgbClr val="000000"/>
                </a:solidFill>
                <a:effectLst/>
                <a:latin typeface="Raleway Light" pitchFamily="2" charset="0"/>
                <a:ea typeface="Calibri" panose="020F0502020204030204" pitchFamily="34" charset="0"/>
                <a:cs typeface="Arial" panose="020B0604020202020204" pitchFamily="34" charset="0"/>
              </a:rPr>
              <a:t> Viability was well maintained for each cell type during the 72 h transport and storage period at ambient. The fold change in cell number following recovery, correlates with cell doubling times. Error bars represent standard deviation.</a:t>
            </a:r>
            <a:endParaRPr lang="en-GB" sz="1400" dirty="0">
              <a:latin typeface="Raleway Light" pitchFamily="2" charset="0"/>
              <a:cs typeface="Arial" panose="020B0604020202020204" pitchFamily="34" charset="0"/>
            </a:endParaRPr>
          </a:p>
        </p:txBody>
      </p:sp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932FBCE-FE35-5EC8-FB6A-E58890F0CD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5865" y="194224"/>
            <a:ext cx="1467777" cy="530522"/>
          </a:xfrm>
          <a:prstGeom prst="rect">
            <a:avLst/>
          </a:prstGeom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58D9C64B-833E-662B-D6A9-7F566D593F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160" y="4525663"/>
            <a:ext cx="471790" cy="471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3456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B384C">
            <a:alpha val="1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03CA50-9AA7-60A6-921E-3DE0A91ACFB2}"/>
              </a:ext>
            </a:extLst>
          </p:cNvPr>
          <p:cNvSpPr txBox="1">
            <a:spLocks/>
          </p:cNvSpPr>
          <p:nvPr/>
        </p:nvSpPr>
        <p:spPr>
          <a:xfrm>
            <a:off x="0" y="-8885"/>
            <a:ext cx="9144000" cy="909829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kern="1200">
                <a:solidFill>
                  <a:schemeClr val="bg1"/>
                </a:solidFill>
                <a:latin typeface="Helvetica Neue Ligh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Helvetica Neue Light"/>
              <a:ea typeface="+mj-ea"/>
              <a:cs typeface="+mj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F5E5390-F5D3-18D7-140B-BDF9E0849B24}"/>
              </a:ext>
            </a:extLst>
          </p:cNvPr>
          <p:cNvSpPr txBox="1"/>
          <p:nvPr/>
        </p:nvSpPr>
        <p:spPr>
          <a:xfrm>
            <a:off x="885243" y="171299"/>
            <a:ext cx="715229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  <a:latin typeface="Raleway SemiBold" pitchFamily="2" charset="0"/>
                <a:cs typeface="Arial" panose="020B0604020202020204" pitchFamily="34" charset="0"/>
              </a:rPr>
              <a:t>Proof of Concept on </a:t>
            </a:r>
            <a:r>
              <a:rPr lang="en-GB" sz="2800" dirty="0" err="1">
                <a:solidFill>
                  <a:schemeClr val="bg1"/>
                </a:solidFill>
                <a:latin typeface="Raleway SemiBold" pitchFamily="2" charset="0"/>
                <a:cs typeface="Arial" panose="020B0604020202020204" pitchFamily="34" charset="0"/>
              </a:rPr>
              <a:t>Jurkat</a:t>
            </a:r>
            <a:r>
              <a:rPr lang="en-GB" sz="2800" dirty="0">
                <a:solidFill>
                  <a:schemeClr val="bg1"/>
                </a:solidFill>
                <a:latin typeface="Raleway SemiBold" pitchFamily="2" charset="0"/>
                <a:cs typeface="Arial" panose="020B0604020202020204" pitchFamily="34" charset="0"/>
              </a:rPr>
              <a:t> Cell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45A8E12-B35B-D46D-C975-8B3D3DFFAC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16775" y="-1061544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67C3830C-3857-657B-08DC-1C14D200ED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118" y="-515507"/>
            <a:ext cx="3686782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C76C124-EC8A-C9AC-DA0B-6895DB8677EB}"/>
              </a:ext>
            </a:extLst>
          </p:cNvPr>
          <p:cNvSpPr txBox="1"/>
          <p:nvPr/>
        </p:nvSpPr>
        <p:spPr>
          <a:xfrm>
            <a:off x="885243" y="3781092"/>
            <a:ext cx="7762241" cy="12637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1200" b="1" dirty="0">
                <a:effectLst/>
                <a:latin typeface="Raleway Light" pitchFamily="2" charset="0"/>
                <a:ea typeface="Calibri" panose="020F0502020204030204" pitchFamily="34" charset="0"/>
                <a:cs typeface="Arial" panose="020B0604020202020204" pitchFamily="34" charset="0"/>
              </a:rPr>
              <a:t>Figure 2. </a:t>
            </a:r>
            <a:r>
              <a:rPr lang="en-GB" sz="1200" b="1" dirty="0" err="1">
                <a:effectLst/>
                <a:latin typeface="Raleway Light" pitchFamily="2" charset="0"/>
                <a:ea typeface="Calibri" panose="020F0502020204030204" pitchFamily="34" charset="0"/>
                <a:cs typeface="Arial" panose="020B0604020202020204" pitchFamily="34" charset="0"/>
              </a:rPr>
              <a:t>Jurkat</a:t>
            </a:r>
            <a:r>
              <a:rPr lang="en-GB" sz="1200" b="1" dirty="0">
                <a:effectLst/>
                <a:latin typeface="Raleway Light" pitchFamily="2" charset="0"/>
                <a:ea typeface="Calibri" panose="020F0502020204030204" pitchFamily="34" charset="0"/>
                <a:cs typeface="Arial" panose="020B0604020202020204" pitchFamily="34" charset="0"/>
              </a:rPr>
              <a:t> cells transported and stored using </a:t>
            </a:r>
            <a:r>
              <a:rPr lang="en-GB" sz="1200" b="1" dirty="0" err="1">
                <a:effectLst/>
                <a:latin typeface="Raleway Light" pitchFamily="2" charset="0"/>
                <a:ea typeface="Calibri" panose="020F0502020204030204" pitchFamily="34" charset="0"/>
                <a:cs typeface="Arial" panose="020B0604020202020204" pitchFamily="34" charset="0"/>
              </a:rPr>
              <a:t>CellShip</a:t>
            </a:r>
            <a:r>
              <a:rPr lang="en-GB" sz="1200" b="1" dirty="0">
                <a:effectLst/>
                <a:latin typeface="Raleway Light" pitchFamily="2" charset="0"/>
                <a:ea typeface="Calibri" panose="020F0502020204030204" pitchFamily="34" charset="0"/>
                <a:cs typeface="Arial" panose="020B0604020202020204" pitchFamily="34" charset="0"/>
              </a:rPr>
              <a:t>® for 72hrs. </a:t>
            </a:r>
            <a:r>
              <a:rPr lang="en-GB" sz="1200" dirty="0">
                <a:effectLst/>
                <a:latin typeface="Raleway Light" pitchFamily="2" charset="0"/>
                <a:ea typeface="Calibri" panose="020F0502020204030204" pitchFamily="34" charset="0"/>
                <a:cs typeface="Arial" panose="020B0604020202020204" pitchFamily="34" charset="0"/>
              </a:rPr>
              <a:t>The use of </a:t>
            </a:r>
            <a:r>
              <a:rPr lang="en-GB" sz="1200" dirty="0" err="1">
                <a:latin typeface="Raleway Light" pitchFamily="2" charset="0"/>
                <a:ea typeface="Calibri" panose="020F0502020204030204" pitchFamily="34" charset="0"/>
                <a:cs typeface="Arial" panose="020B0604020202020204" pitchFamily="34" charset="0"/>
              </a:rPr>
              <a:t>CellShip</a:t>
            </a:r>
            <a:r>
              <a:rPr lang="en-GB" sz="1200" dirty="0">
                <a:latin typeface="Raleway Light" pitchFamily="2" charset="0"/>
                <a:ea typeface="Calibri" panose="020F0502020204030204" pitchFamily="34" charset="0"/>
                <a:cs typeface="Arial" panose="020B0604020202020204" pitchFamily="34" charset="0"/>
              </a:rPr>
              <a:t>® </a:t>
            </a:r>
            <a:r>
              <a:rPr lang="en-GB" sz="1200" dirty="0">
                <a:effectLst/>
                <a:latin typeface="Raleway Light" pitchFamily="2" charset="0"/>
                <a:ea typeface="Calibri" panose="020F0502020204030204" pitchFamily="34" charset="0"/>
                <a:cs typeface="Arial" panose="020B0604020202020204" pitchFamily="34" charset="0"/>
              </a:rPr>
              <a:t>maintained viability throughout the experiment and had recovered to their pre-storage concentration by 24 h. Viability of cryopreserved </a:t>
            </a:r>
            <a:r>
              <a:rPr lang="en-GB" sz="1200" dirty="0" err="1">
                <a:effectLst/>
                <a:latin typeface="Raleway Light" pitchFamily="2" charset="0"/>
                <a:ea typeface="Calibri" panose="020F0502020204030204" pitchFamily="34" charset="0"/>
                <a:cs typeface="Arial" panose="020B0604020202020204" pitchFamily="34" charset="0"/>
              </a:rPr>
              <a:t>Jurkat</a:t>
            </a:r>
            <a:r>
              <a:rPr lang="en-GB" sz="1200" dirty="0">
                <a:effectLst/>
                <a:latin typeface="Raleway Light" pitchFamily="2" charset="0"/>
                <a:ea typeface="Calibri" panose="020F0502020204030204" pitchFamily="34" charset="0"/>
                <a:cs typeface="Arial" panose="020B0604020202020204" pitchFamily="34" charset="0"/>
              </a:rPr>
              <a:t> cells dropped at 24 h and had not recovered at 48 h. Cell concentration of cells recovered from cryopreservation was at 50% of the original concentration at 24 h post recovery, cell numbers and viability had recovered by 96 h. Mean fold change ± standard deviation  (n = 3 – 6). A one-way ANOVA was used for statistical analysis *p &lt; 0.05, **p &lt; 0.01, ***p &lt; 0.001, ****p &lt; 0.0001.</a:t>
            </a:r>
          </a:p>
        </p:txBody>
      </p:sp>
      <p:pic>
        <p:nvPicPr>
          <p:cNvPr id="12" name="Picture 11" descr="Graphical user interface&#10;&#10;Description automatically generated">
            <a:extLst>
              <a:ext uri="{FF2B5EF4-FFF2-40B4-BE49-F238E27FC236}">
                <a16:creationId xmlns:a16="http://schemas.microsoft.com/office/drawing/2014/main" id="{D697637F-07C1-2342-7824-76C9C9E7BE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9827"/>
          <a:stretch/>
        </p:blipFill>
        <p:spPr>
          <a:xfrm>
            <a:off x="771715" y="1003866"/>
            <a:ext cx="3552719" cy="2700000"/>
          </a:xfrm>
          <a:prstGeom prst="rect">
            <a:avLst/>
          </a:prstGeom>
        </p:spPr>
      </p:pic>
      <p:pic>
        <p:nvPicPr>
          <p:cNvPr id="16" name="Picture 15" descr="Graphical user interface&#10;&#10;Description automatically generated">
            <a:extLst>
              <a:ext uri="{FF2B5EF4-FFF2-40B4-BE49-F238E27FC236}">
                <a16:creationId xmlns:a16="http://schemas.microsoft.com/office/drawing/2014/main" id="{572CE9B8-3D36-77F2-67B7-AEF735756C7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0000"/>
          <a:stretch/>
        </p:blipFill>
        <p:spPr>
          <a:xfrm>
            <a:off x="4693760" y="1081092"/>
            <a:ext cx="3564997" cy="2700000"/>
          </a:xfrm>
          <a:prstGeom prst="rect">
            <a:avLst/>
          </a:prstGeom>
        </p:spPr>
      </p:pic>
      <p:pic>
        <p:nvPicPr>
          <p:cNvPr id="4" name="Picture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9A2076BC-EAE8-D1BA-38D4-162C95A819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5865" y="194224"/>
            <a:ext cx="1467777" cy="530522"/>
          </a:xfrm>
          <a:prstGeom prst="rect">
            <a:avLst/>
          </a:prstGeom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686A8E07-257B-A114-B146-175982518F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160" y="4525663"/>
            <a:ext cx="471790" cy="471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9489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B384C">
            <a:alpha val="1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03CA50-9AA7-60A6-921E-3DE0A91ACFB2}"/>
              </a:ext>
            </a:extLst>
          </p:cNvPr>
          <p:cNvSpPr txBox="1">
            <a:spLocks/>
          </p:cNvSpPr>
          <p:nvPr/>
        </p:nvSpPr>
        <p:spPr>
          <a:xfrm>
            <a:off x="0" y="-8885"/>
            <a:ext cx="9144000" cy="909829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kern="1200">
                <a:solidFill>
                  <a:schemeClr val="bg1"/>
                </a:solidFill>
                <a:latin typeface="Helvetica Neue Ligh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Helvetica Neue Light"/>
              <a:ea typeface="+mj-ea"/>
              <a:cs typeface="+mj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45A8E12-B35B-D46D-C975-8B3D3DFFAC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16775" y="-1061544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67C3830C-3857-657B-08DC-1C14D200ED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118" y="-515507"/>
            <a:ext cx="3686782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A4CF210E-AB4E-647E-B049-93F6FE2498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9777" y="817430"/>
            <a:ext cx="1124568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B31E56D2-E2F2-235C-FBFE-2983C512812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99621514"/>
              </p:ext>
            </p:extLst>
          </p:nvPr>
        </p:nvGraphicFramePr>
        <p:xfrm>
          <a:off x="989013" y="817563"/>
          <a:ext cx="6988175" cy="2919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6728985" imgH="2811660" progId="Prism8.Document">
                  <p:embed/>
                </p:oleObj>
              </mc:Choice>
              <mc:Fallback>
                <p:oleObj r:id="rId3" imgW="6728985" imgH="2811660" progId="Prism8.Document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89013" y="817563"/>
                        <a:ext cx="6988175" cy="291941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62C74B7F-D5E2-08C1-B9BC-104E187A3F29}"/>
              </a:ext>
            </a:extLst>
          </p:cNvPr>
          <p:cNvSpPr txBox="1"/>
          <p:nvPr/>
        </p:nvSpPr>
        <p:spPr>
          <a:xfrm>
            <a:off x="1198179" y="3736418"/>
            <a:ext cx="7199588" cy="9976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400" b="1" dirty="0">
                <a:effectLst/>
                <a:latin typeface="Raleway Light" pitchFamily="2" charset="0"/>
                <a:ea typeface="Calibri" panose="020F0502020204030204" pitchFamily="34" charset="0"/>
                <a:cs typeface="Arial" panose="020B0604020202020204" pitchFamily="34" charset="0"/>
              </a:rPr>
              <a:t>Figure 3. </a:t>
            </a:r>
            <a:r>
              <a:rPr lang="en-GB" sz="1400" b="1" dirty="0" err="1">
                <a:effectLst/>
                <a:latin typeface="Raleway Light" pitchFamily="2" charset="0"/>
                <a:ea typeface="Calibri" panose="020F0502020204030204" pitchFamily="34" charset="0"/>
                <a:cs typeface="Arial" panose="020B0604020202020204" pitchFamily="34" charset="0"/>
              </a:rPr>
              <a:t>Jurkat</a:t>
            </a:r>
            <a:r>
              <a:rPr lang="en-GB" sz="1400" b="1" dirty="0">
                <a:effectLst/>
                <a:latin typeface="Raleway Light" pitchFamily="2" charset="0"/>
                <a:ea typeface="Calibri" panose="020F0502020204030204" pitchFamily="34" charset="0"/>
                <a:cs typeface="Arial" panose="020B0604020202020204" pitchFamily="34" charset="0"/>
              </a:rPr>
              <a:t> cells transported and stored using </a:t>
            </a:r>
            <a:r>
              <a:rPr lang="en-GB" sz="1400" b="1" dirty="0" err="1">
                <a:effectLst/>
                <a:latin typeface="Raleway Light" pitchFamily="2" charset="0"/>
                <a:ea typeface="Calibri" panose="020F0502020204030204" pitchFamily="34" charset="0"/>
                <a:cs typeface="Arial" panose="020B0604020202020204" pitchFamily="34" charset="0"/>
              </a:rPr>
              <a:t>CellShip</a:t>
            </a:r>
            <a:r>
              <a:rPr lang="en-GB" sz="1400" b="1" dirty="0">
                <a:effectLst/>
                <a:latin typeface="Raleway Light" pitchFamily="2" charset="0"/>
                <a:ea typeface="Calibri" panose="020F0502020204030204" pitchFamily="34" charset="0"/>
                <a:cs typeface="Arial" panose="020B0604020202020204" pitchFamily="34" charset="0"/>
              </a:rPr>
              <a:t>® for 96hrs. </a:t>
            </a:r>
            <a:r>
              <a:rPr lang="en-GB" sz="1400" kern="1200" dirty="0">
                <a:solidFill>
                  <a:srgbClr val="000000"/>
                </a:solidFill>
                <a:effectLst/>
                <a:latin typeface="Raleway Light" pitchFamily="2" charset="0"/>
                <a:ea typeface="Calibri" panose="020F0502020204030204" pitchFamily="34" charset="0"/>
                <a:cs typeface="Arial" panose="020B0604020202020204" pitchFamily="34" charset="0"/>
              </a:rPr>
              <a:t>Viability was well maintained during the 96 h transport and storage period and cell numbers had returned to the pre-transport and storage concentration at 24 h post recovery. Error bars represent standard deviation (n=3).</a:t>
            </a:r>
            <a:endParaRPr lang="en-GB" sz="1400" dirty="0">
              <a:effectLst/>
              <a:latin typeface="Raleway Light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B34826D-5DBD-8BD4-C0D9-50841E71DB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35865" y="194224"/>
            <a:ext cx="1467777" cy="53052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0E77FC2-3E06-3578-FC40-411ED1325241}"/>
              </a:ext>
            </a:extLst>
          </p:cNvPr>
          <p:cNvSpPr txBox="1"/>
          <p:nvPr/>
        </p:nvSpPr>
        <p:spPr>
          <a:xfrm>
            <a:off x="885243" y="171299"/>
            <a:ext cx="715229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  <a:latin typeface="Raleway SemiBold" pitchFamily="2" charset="0"/>
                <a:cs typeface="Arial" panose="020B0604020202020204" pitchFamily="34" charset="0"/>
              </a:rPr>
              <a:t>Proof of Concept on </a:t>
            </a:r>
            <a:r>
              <a:rPr lang="en-GB" sz="2800" dirty="0" err="1">
                <a:solidFill>
                  <a:schemeClr val="bg1"/>
                </a:solidFill>
                <a:latin typeface="Raleway SemiBold" pitchFamily="2" charset="0"/>
                <a:cs typeface="Arial" panose="020B0604020202020204" pitchFamily="34" charset="0"/>
              </a:rPr>
              <a:t>Jurkat</a:t>
            </a:r>
            <a:r>
              <a:rPr lang="en-GB" sz="2800" dirty="0">
                <a:solidFill>
                  <a:schemeClr val="bg1"/>
                </a:solidFill>
                <a:latin typeface="Raleway SemiBold" pitchFamily="2" charset="0"/>
                <a:cs typeface="Arial" panose="020B0604020202020204" pitchFamily="34" charset="0"/>
              </a:rPr>
              <a:t> Cell</a:t>
            </a:r>
          </a:p>
        </p:txBody>
      </p: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22F1D421-FFF2-AD58-0BA1-E2A0D75FD8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7160" y="4525663"/>
            <a:ext cx="471790" cy="471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3316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B384C">
            <a:alpha val="1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03CA50-9AA7-60A6-921E-3DE0A91ACFB2}"/>
              </a:ext>
            </a:extLst>
          </p:cNvPr>
          <p:cNvSpPr txBox="1">
            <a:spLocks/>
          </p:cNvSpPr>
          <p:nvPr/>
        </p:nvSpPr>
        <p:spPr>
          <a:xfrm>
            <a:off x="0" y="-8885"/>
            <a:ext cx="9144000" cy="909829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kern="1200">
                <a:solidFill>
                  <a:schemeClr val="bg1"/>
                </a:solidFill>
                <a:latin typeface="Helvetica Neue Ligh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Helvetica Neue Light"/>
              <a:ea typeface="+mj-ea"/>
              <a:cs typeface="+mj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F5E5390-F5D3-18D7-140B-BDF9E0849B24}"/>
              </a:ext>
            </a:extLst>
          </p:cNvPr>
          <p:cNvSpPr txBox="1"/>
          <p:nvPr/>
        </p:nvSpPr>
        <p:spPr>
          <a:xfrm>
            <a:off x="704755" y="184419"/>
            <a:ext cx="71522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  <a:latin typeface="Raleway SemiBold" pitchFamily="2" charset="0"/>
                <a:cs typeface="Arial" panose="020B0604020202020204" pitchFamily="34" charset="0"/>
              </a:rPr>
              <a:t>Proof of Concept on </a:t>
            </a:r>
            <a:r>
              <a:rPr lang="en-GB" sz="2400" b="0" i="0" u="none" strike="noStrike" baseline="0" dirty="0">
                <a:solidFill>
                  <a:schemeClr val="bg1"/>
                </a:solidFill>
                <a:latin typeface="Raleway SemiBold" pitchFamily="2" charset="0"/>
                <a:cs typeface="Arial" panose="020B0604020202020204" pitchFamily="34" charset="0"/>
              </a:rPr>
              <a:t>Canine Stem Cells</a:t>
            </a:r>
            <a:endParaRPr lang="en-GB" sz="2400" dirty="0">
              <a:solidFill>
                <a:schemeClr val="bg1"/>
              </a:solidFill>
              <a:latin typeface="Raleway SemiBold" pitchFamily="2" charset="0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45A8E12-B35B-D46D-C975-8B3D3DFFAC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16775" y="-1061544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67C3830C-3857-657B-08DC-1C14D200ED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118" y="-515507"/>
            <a:ext cx="3686782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EDECD38-BBD9-A050-A206-C3CAB1EB95F8}"/>
              </a:ext>
            </a:extLst>
          </p:cNvPr>
          <p:cNvSpPr txBox="1"/>
          <p:nvPr/>
        </p:nvSpPr>
        <p:spPr>
          <a:xfrm>
            <a:off x="1054343" y="3860268"/>
            <a:ext cx="75010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Raleway Light" pitchFamily="2" charset="0"/>
                <a:cs typeface="Arial" panose="020B0604020202020204" pitchFamily="34" charset="0"/>
              </a:rPr>
              <a:t>Figure 4. Metabolic activity and cell apoptosis following 72hrs of storage in </a:t>
            </a:r>
            <a:r>
              <a:rPr lang="en-US" sz="1400" b="1" dirty="0" err="1">
                <a:latin typeface="Raleway Light" pitchFamily="2" charset="0"/>
                <a:cs typeface="Arial" panose="020B0604020202020204" pitchFamily="34" charset="0"/>
              </a:rPr>
              <a:t>CellShip</a:t>
            </a:r>
            <a:r>
              <a:rPr lang="en-US" sz="1400" b="1" dirty="0">
                <a:latin typeface="Raleway Light" pitchFamily="2" charset="0"/>
                <a:cs typeface="Arial" panose="020B0604020202020204" pitchFamily="34" charset="0"/>
              </a:rPr>
              <a:t>®. </a:t>
            </a:r>
            <a:r>
              <a:rPr lang="en-US" sz="1400" dirty="0">
                <a:latin typeface="Raleway Light" pitchFamily="2" charset="0"/>
                <a:cs typeface="Arial" panose="020B0604020202020204" pitchFamily="34" charset="0"/>
              </a:rPr>
              <a:t>(A) Metabolic activity was either slightly higher or comparable to the controls. (B) Cells transported in </a:t>
            </a:r>
            <a:r>
              <a:rPr lang="en-US" sz="1400" dirty="0" err="1">
                <a:latin typeface="Raleway Light" pitchFamily="2" charset="0"/>
                <a:cs typeface="Arial" panose="020B0604020202020204" pitchFamily="34" charset="0"/>
              </a:rPr>
              <a:t>CellShip</a:t>
            </a:r>
            <a:r>
              <a:rPr lang="en-US" sz="1400" dirty="0">
                <a:latin typeface="Raleway Light" pitchFamily="2" charset="0"/>
                <a:cs typeface="Arial" panose="020B0604020202020204" pitchFamily="34" charset="0"/>
              </a:rPr>
              <a:t>® showed a lower proportion of pre-apoptotic cells than the cryopreserved cells.</a:t>
            </a:r>
            <a:endParaRPr lang="en-GB" sz="1400" dirty="0">
              <a:latin typeface="Raleway Light" pitchFamily="2" charset="0"/>
              <a:cs typeface="Arial" panose="020B060402020202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916C3C3-2345-951A-91F2-62DCA9BE9FC0}"/>
              </a:ext>
            </a:extLst>
          </p:cNvPr>
          <p:cNvGrpSpPr/>
          <p:nvPr/>
        </p:nvGrpSpPr>
        <p:grpSpPr>
          <a:xfrm>
            <a:off x="1602038" y="1008493"/>
            <a:ext cx="5502956" cy="2623781"/>
            <a:chOff x="1602038" y="1008493"/>
            <a:chExt cx="5502956" cy="2623781"/>
          </a:xfrm>
        </p:grpSpPr>
        <p:pic>
          <p:nvPicPr>
            <p:cNvPr id="3074" name="Picture 2" descr="Chart, bar chart&#10;&#10;Description automatically generated">
              <a:extLst>
                <a:ext uri="{FF2B5EF4-FFF2-40B4-BE49-F238E27FC236}">
                  <a16:creationId xmlns:a16="http://schemas.microsoft.com/office/drawing/2014/main" id="{8758BD08-4954-4A86-00BC-A1166C038B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1682" y="1008493"/>
              <a:ext cx="5493312" cy="2623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BEEAD93-DB5F-614E-EAA9-AC60EE2E10CD}"/>
                </a:ext>
              </a:extLst>
            </p:cNvPr>
            <p:cNvSpPr txBox="1"/>
            <p:nvPr/>
          </p:nvSpPr>
          <p:spPr>
            <a:xfrm>
              <a:off x="1602038" y="1162785"/>
              <a:ext cx="30970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/>
                <a:t>A</a:t>
              </a:r>
              <a:endParaRPr lang="en-GB" sz="1600" b="1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20D110D-E7C6-A9EF-24BC-9323DD631F8D}"/>
                </a:ext>
              </a:extLst>
            </p:cNvPr>
            <p:cNvSpPr txBox="1"/>
            <p:nvPr/>
          </p:nvSpPr>
          <p:spPr>
            <a:xfrm>
              <a:off x="4280900" y="1128749"/>
              <a:ext cx="30008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/>
                <a:t>B</a:t>
              </a:r>
              <a:endParaRPr lang="en-GB" sz="1600" b="1" dirty="0"/>
            </a:p>
          </p:txBody>
        </p:sp>
      </p:grpSp>
      <p:pic>
        <p:nvPicPr>
          <p:cNvPr id="4" name="Picture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94457B91-CC14-C87A-F146-5D60CC7D9B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5865" y="194224"/>
            <a:ext cx="1467777" cy="530522"/>
          </a:xfrm>
          <a:prstGeom prst="rect">
            <a:avLst/>
          </a:prstGeom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23813D38-F464-2E71-0505-5A111DC80E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160" y="4525663"/>
            <a:ext cx="471790" cy="471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099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B384C">
            <a:alpha val="1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3D739AF2-398F-2FAD-92B7-03198D01478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909829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kern="1200">
                <a:solidFill>
                  <a:schemeClr val="bg1"/>
                </a:solidFill>
                <a:latin typeface="Helvetica Neue Ligh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Helvetica Neue Light"/>
              <a:ea typeface="+mj-ea"/>
              <a:cs typeface="+mj-cs"/>
            </a:endParaRPr>
          </a:p>
        </p:txBody>
      </p:sp>
      <p:sp>
        <p:nvSpPr>
          <p:cNvPr id="10" name="Rectangle 12"/>
          <p:cNvSpPr>
            <a:spLocks noChangeArrowheads="1"/>
          </p:cNvSpPr>
          <p:nvPr/>
        </p:nvSpPr>
        <p:spPr bwMode="auto">
          <a:xfrm>
            <a:off x="844282" y="417251"/>
            <a:ext cx="4104000" cy="369155"/>
          </a:xfrm>
          <a:prstGeom prst="rect">
            <a:avLst/>
          </a:prstGeom>
          <a:noFill/>
          <a:ln w="9525">
            <a:noFill/>
            <a:prstDash val="sysDot"/>
            <a:miter lim="800000"/>
            <a:headEnd/>
            <a:tailEnd/>
          </a:ln>
          <a:effectLst/>
        </p:spPr>
        <p:txBody>
          <a:bodyPr lIns="0" tIns="0" rIns="0" bIns="0" numCol="1" spcCol="7200000">
            <a:noAutofit/>
          </a:bodyPr>
          <a:lstStyle/>
          <a:p>
            <a:pPr>
              <a:lnSpc>
                <a:spcPts val="3800"/>
              </a:lnSpc>
            </a:pPr>
            <a:r>
              <a:rPr lang="en-GB" sz="4800" kern="0" baseline="30000" dirty="0">
                <a:solidFill>
                  <a:schemeClr val="bg1"/>
                </a:solidFill>
                <a:latin typeface="Raleway SemiBold" pitchFamily="2" charset="0"/>
                <a:ea typeface="Arial" charset="0"/>
                <a:cs typeface="Arial" charset="0"/>
              </a:rPr>
              <a:t>Outline</a:t>
            </a:r>
            <a:r>
              <a:rPr lang="en-GB" sz="4800" kern="0" dirty="0">
                <a:solidFill>
                  <a:schemeClr val="bg1"/>
                </a:solidFill>
                <a:latin typeface="Raleway SemiBold" pitchFamily="2" charset="0"/>
                <a:ea typeface="Arial" charset="0"/>
                <a:cs typeface="Arial" charset="0"/>
              </a:rPr>
              <a:t> </a:t>
            </a:r>
            <a:endParaRPr lang="en-GB" sz="4800" baseline="30000" dirty="0">
              <a:solidFill>
                <a:schemeClr val="bg1"/>
              </a:solidFill>
              <a:latin typeface="Raleway SemiBold" pitchFamily="2" charset="0"/>
              <a:ea typeface="Arial" charset="0"/>
              <a:cs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36663" y="1028663"/>
            <a:ext cx="1968809" cy="1106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u="sng" dirty="0">
                <a:latin typeface="Raleway Medium" pitchFamily="2" charset="0"/>
                <a:cs typeface="Arial" panose="020B0604020202020204" pitchFamily="34" charset="0"/>
              </a:rPr>
              <a:t>Introduction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200" dirty="0">
                <a:latin typeface="Raleway Light" pitchFamily="2" charset="0"/>
                <a:cs typeface="Arial" panose="020B0604020202020204" pitchFamily="34" charset="0"/>
              </a:rPr>
              <a:t>Cryopreservation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200" dirty="0">
                <a:latin typeface="Raleway Light" pitchFamily="2" charset="0"/>
                <a:cs typeface="Arial" panose="020B0604020202020204" pitchFamily="34" charset="0"/>
              </a:rPr>
              <a:t>Hypothermic storage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200" dirty="0">
                <a:latin typeface="Raleway Light" pitchFamily="2" charset="0"/>
                <a:cs typeface="Arial" panose="020B0604020202020204" pitchFamily="34" charset="0"/>
              </a:rPr>
              <a:t>Challenges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36663" y="3020347"/>
            <a:ext cx="5030738" cy="138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u="sng" dirty="0">
                <a:latin typeface="Raleway Medium" pitchFamily="2" charset="0"/>
                <a:cs typeface="Arial" panose="020B0604020202020204" pitchFamily="34" charset="0"/>
              </a:rPr>
              <a:t>Results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200" dirty="0">
                <a:latin typeface="Raleway Light" pitchFamily="2" charset="0"/>
                <a:cs typeface="Arial" panose="020B0604020202020204" pitchFamily="34" charset="0"/>
              </a:rPr>
              <a:t>Impact of using CellShip® on cell recovery of different cell lines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200" dirty="0">
                <a:latin typeface="Raleway Light" pitchFamily="2" charset="0"/>
                <a:cs typeface="Arial" panose="020B0604020202020204" pitchFamily="34" charset="0"/>
              </a:rPr>
              <a:t>Impact of using CellShip® on  cell recovery of </a:t>
            </a:r>
            <a:r>
              <a:rPr lang="en-GB" sz="1200" dirty="0" err="1">
                <a:latin typeface="Raleway Light" pitchFamily="2" charset="0"/>
                <a:cs typeface="Arial" panose="020B0604020202020204" pitchFamily="34" charset="0"/>
              </a:rPr>
              <a:t>Jurkat</a:t>
            </a:r>
            <a:r>
              <a:rPr lang="en-GB" sz="1200" dirty="0">
                <a:latin typeface="Raleway Light" pitchFamily="2" charset="0"/>
                <a:cs typeface="Arial" panose="020B0604020202020204" pitchFamily="34" charset="0"/>
              </a:rPr>
              <a:t> cells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200" dirty="0">
                <a:latin typeface="Raleway Light" pitchFamily="2" charset="0"/>
                <a:cs typeface="Arial" panose="020B0604020202020204" pitchFamily="34" charset="0"/>
              </a:rPr>
              <a:t>Impact of using CellShip® on metabolic activity and cell apoptosis of canine stem cells</a:t>
            </a:r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36662" y="4402157"/>
            <a:ext cx="1747594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u="sng" dirty="0">
                <a:latin typeface="Raleway Medium" pitchFamily="2" charset="0"/>
                <a:cs typeface="Arial" panose="020B0604020202020204" pitchFamily="34" charset="0"/>
              </a:rPr>
              <a:t>Conclusion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200" dirty="0">
                <a:latin typeface="Raleway Light" pitchFamily="2" charset="0"/>
                <a:cs typeface="Arial" panose="020B0604020202020204" pitchFamily="34" charset="0"/>
              </a:rPr>
              <a:t>Potential direction</a:t>
            </a:r>
            <a:endParaRPr lang="en-GB" sz="1200" b="1" dirty="0">
              <a:latin typeface="Raleway Light" pitchFamily="2" charset="0"/>
              <a:cs typeface="Arial" panose="020B0604020202020204" pitchFamily="34" charset="0"/>
            </a:endParaRPr>
          </a:p>
          <a:p>
            <a:pPr algn="ctr"/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D01DA8B-C4E6-ACAB-6072-988CC182D3F7}"/>
              </a:ext>
            </a:extLst>
          </p:cNvPr>
          <p:cNvSpPr txBox="1"/>
          <p:nvPr/>
        </p:nvSpPr>
        <p:spPr>
          <a:xfrm>
            <a:off x="836663" y="2159677"/>
            <a:ext cx="1330814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u="sng" dirty="0">
                <a:latin typeface="Raleway Medium" pitchFamily="2" charset="0"/>
                <a:cs typeface="Arial" panose="020B0604020202020204" pitchFamily="34" charset="0"/>
              </a:rPr>
              <a:t>LSG products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200" dirty="0">
                <a:latin typeface="Raleway Light" pitchFamily="2" charset="0"/>
                <a:cs typeface="Arial" panose="020B0604020202020204" pitchFamily="34" charset="0"/>
              </a:rPr>
              <a:t>T-Store®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200" dirty="0">
                <a:latin typeface="Raleway Light" pitchFamily="2" charset="0"/>
                <a:cs typeface="Arial" panose="020B0604020202020204" pitchFamily="34" charset="0"/>
              </a:rPr>
              <a:t>CellShip®</a:t>
            </a:r>
          </a:p>
          <a:p>
            <a:pPr algn="ctr"/>
            <a:endParaRPr lang="en-GB" dirty="0"/>
          </a:p>
        </p:txBody>
      </p:sp>
      <p:pic>
        <p:nvPicPr>
          <p:cNvPr id="5" name="Picture 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F150D7CE-9EF4-9C12-CA25-C2A1DD58BA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5865" y="194224"/>
            <a:ext cx="1467777" cy="530522"/>
          </a:xfrm>
          <a:prstGeom prst="rect">
            <a:avLst/>
          </a:prstGeom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1D25C680-C6A7-283D-5D92-229938B7EA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" y="4525663"/>
            <a:ext cx="471790" cy="471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9415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B384C">
            <a:alpha val="1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Circle&#10;&#10;Description automatically generated with low confidence">
            <a:extLst>
              <a:ext uri="{FF2B5EF4-FFF2-40B4-BE49-F238E27FC236}">
                <a16:creationId xmlns:a16="http://schemas.microsoft.com/office/drawing/2014/main" id="{F75466F3-A563-C96E-B83F-42E2C5AF25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65285" y="971958"/>
            <a:ext cx="615519" cy="61551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603CA50-9AA7-60A6-921E-3DE0A91ACFB2}"/>
              </a:ext>
            </a:extLst>
          </p:cNvPr>
          <p:cNvSpPr txBox="1">
            <a:spLocks/>
          </p:cNvSpPr>
          <p:nvPr/>
        </p:nvSpPr>
        <p:spPr>
          <a:xfrm>
            <a:off x="0" y="-8885"/>
            <a:ext cx="9144000" cy="909829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kern="1200">
                <a:solidFill>
                  <a:schemeClr val="bg1"/>
                </a:solidFill>
                <a:latin typeface="Helvetica Neue Ligh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Helvetica Neue Light"/>
              <a:ea typeface="+mj-ea"/>
              <a:cs typeface="+mj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F5E5390-F5D3-18D7-140B-BDF9E0849B24}"/>
              </a:ext>
            </a:extLst>
          </p:cNvPr>
          <p:cNvSpPr txBox="1"/>
          <p:nvPr/>
        </p:nvSpPr>
        <p:spPr>
          <a:xfrm>
            <a:off x="731564" y="182572"/>
            <a:ext cx="715229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spc="-75" dirty="0">
                <a:solidFill>
                  <a:schemeClr val="bg1"/>
                </a:solidFill>
                <a:latin typeface="Raleway SemiBold" pitchFamily="2" charset="0"/>
                <a:cs typeface="Arial" panose="020B0604020202020204" pitchFamily="34" charset="0"/>
              </a:rPr>
              <a:t>Regulatory</a:t>
            </a:r>
            <a:r>
              <a:rPr lang="en-GB" sz="2800" spc="-95" dirty="0">
                <a:solidFill>
                  <a:schemeClr val="bg1"/>
                </a:solidFill>
                <a:latin typeface="Raleway SemiBold" pitchFamily="2" charset="0"/>
                <a:cs typeface="Arial" panose="020B0604020202020204" pitchFamily="34" charset="0"/>
              </a:rPr>
              <a:t> </a:t>
            </a:r>
            <a:r>
              <a:rPr lang="en-GB" sz="2800" spc="-10" dirty="0">
                <a:solidFill>
                  <a:schemeClr val="bg1"/>
                </a:solidFill>
                <a:latin typeface="Raleway SemiBold" pitchFamily="2" charset="0"/>
                <a:cs typeface="Arial" panose="020B0604020202020204" pitchFamily="34" charset="0"/>
              </a:rPr>
              <a:t>Requirements</a:t>
            </a:r>
            <a:endParaRPr lang="en-GB" sz="2800" dirty="0">
              <a:solidFill>
                <a:schemeClr val="bg1"/>
              </a:solidFill>
              <a:latin typeface="Raleway SemiBold" pitchFamily="2" charset="0"/>
              <a:cs typeface="Arial" panose="020B0604020202020204" pitchFamily="34" charset="0"/>
            </a:endParaRP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B37EB7EB-FE95-7B15-CE00-C0F77AC62A86}"/>
              </a:ext>
            </a:extLst>
          </p:cNvPr>
          <p:cNvSpPr txBox="1"/>
          <p:nvPr/>
        </p:nvSpPr>
        <p:spPr>
          <a:xfrm>
            <a:off x="819019" y="1134807"/>
            <a:ext cx="3488690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kern="0"/>
            </a:def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>
                <a:latin typeface="Raleway Medium" pitchFamily="2" charset="0"/>
                <a:cs typeface="Arial" panose="020B0604020202020204" pitchFamily="34" charset="0"/>
              </a:rPr>
              <a:t>ISO</a:t>
            </a:r>
            <a:r>
              <a:rPr spc="-35" dirty="0">
                <a:latin typeface="Raleway Medium" pitchFamily="2" charset="0"/>
                <a:cs typeface="Arial" panose="020B0604020202020204" pitchFamily="34" charset="0"/>
              </a:rPr>
              <a:t> </a:t>
            </a:r>
            <a:r>
              <a:rPr dirty="0">
                <a:latin typeface="Raleway Medium" pitchFamily="2" charset="0"/>
                <a:cs typeface="Arial" panose="020B0604020202020204" pitchFamily="34" charset="0"/>
              </a:rPr>
              <a:t>13485</a:t>
            </a:r>
            <a:r>
              <a:rPr spc="-25" dirty="0">
                <a:latin typeface="Raleway Medium" pitchFamily="2" charset="0"/>
                <a:cs typeface="Arial" panose="020B0604020202020204" pitchFamily="34" charset="0"/>
              </a:rPr>
              <a:t> </a:t>
            </a:r>
            <a:r>
              <a:rPr dirty="0">
                <a:latin typeface="Raleway Medium" pitchFamily="2" charset="0"/>
                <a:cs typeface="Arial" panose="020B0604020202020204" pitchFamily="34" charset="0"/>
              </a:rPr>
              <a:t>(medical</a:t>
            </a:r>
            <a:r>
              <a:rPr spc="-40" dirty="0">
                <a:latin typeface="Raleway Medium" pitchFamily="2" charset="0"/>
                <a:cs typeface="Arial" panose="020B0604020202020204" pitchFamily="34" charset="0"/>
              </a:rPr>
              <a:t> </a:t>
            </a:r>
            <a:r>
              <a:rPr spc="-10" dirty="0">
                <a:latin typeface="Raleway Medium" pitchFamily="2" charset="0"/>
                <a:cs typeface="Arial" panose="020B0604020202020204" pitchFamily="34" charset="0"/>
              </a:rPr>
              <a:t>devices)</a:t>
            </a:r>
            <a:endParaRPr dirty="0">
              <a:latin typeface="Raleway Medium" pitchFamily="2" charset="0"/>
              <a:cs typeface="Arial" panose="020B0604020202020204" pitchFamily="34" charset="0"/>
            </a:endParaRP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A0CE27CD-B806-6B1C-E530-9EC182791C3A}"/>
              </a:ext>
            </a:extLst>
          </p:cNvPr>
          <p:cNvSpPr txBox="1"/>
          <p:nvPr/>
        </p:nvSpPr>
        <p:spPr>
          <a:xfrm>
            <a:off x="819019" y="1817559"/>
            <a:ext cx="1414145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kern="0"/>
            </a:def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>
                <a:latin typeface="Raleway Medium" pitchFamily="2" charset="0"/>
                <a:cs typeface="Arial" panose="020B0604020202020204" pitchFamily="34" charset="0"/>
              </a:rPr>
              <a:t>CE</a:t>
            </a:r>
            <a:r>
              <a:rPr spc="-15" dirty="0">
                <a:latin typeface="Raleway Medium" pitchFamily="2" charset="0"/>
                <a:cs typeface="Arial" panose="020B0604020202020204" pitchFamily="34" charset="0"/>
              </a:rPr>
              <a:t> </a:t>
            </a:r>
            <a:r>
              <a:rPr spc="-10" dirty="0">
                <a:latin typeface="Raleway Medium" pitchFamily="2" charset="0"/>
                <a:cs typeface="Arial" panose="020B0604020202020204" pitchFamily="34" charset="0"/>
              </a:rPr>
              <a:t>marking</a:t>
            </a:r>
            <a:endParaRPr dirty="0">
              <a:latin typeface="Raleway Medium" pitchFamily="2" charset="0"/>
              <a:cs typeface="Arial" panose="020B0604020202020204" pitchFamily="34" charset="0"/>
            </a:endParaRPr>
          </a:p>
        </p:txBody>
      </p:sp>
      <p:sp>
        <p:nvSpPr>
          <p:cNvPr id="6" name="object 5">
            <a:extLst>
              <a:ext uri="{FF2B5EF4-FFF2-40B4-BE49-F238E27FC236}">
                <a16:creationId xmlns:a16="http://schemas.microsoft.com/office/drawing/2014/main" id="{8F98B7A1-B1A5-4CF5-90EA-8BD41C1EBD0C}"/>
              </a:ext>
            </a:extLst>
          </p:cNvPr>
          <p:cNvSpPr/>
          <p:nvPr/>
        </p:nvSpPr>
        <p:spPr>
          <a:xfrm>
            <a:off x="4378130" y="1121472"/>
            <a:ext cx="315595" cy="1144905"/>
          </a:xfrm>
          <a:custGeom>
            <a:avLst/>
            <a:gdLst/>
            <a:ahLst/>
            <a:cxnLst/>
            <a:rect l="l" t="t" r="r" b="b"/>
            <a:pathLst>
              <a:path w="315595" h="1144905">
                <a:moveTo>
                  <a:pt x="0" y="0"/>
                </a:moveTo>
                <a:lnTo>
                  <a:pt x="72338" y="696"/>
                </a:lnTo>
                <a:lnTo>
                  <a:pt x="138741" y="2679"/>
                </a:lnTo>
                <a:lnTo>
                  <a:pt x="197315" y="5788"/>
                </a:lnTo>
                <a:lnTo>
                  <a:pt x="246168" y="9863"/>
                </a:lnTo>
                <a:lnTo>
                  <a:pt x="307137" y="20274"/>
                </a:lnTo>
                <a:lnTo>
                  <a:pt x="315468" y="26288"/>
                </a:lnTo>
                <a:lnTo>
                  <a:pt x="315468" y="1118235"/>
                </a:lnTo>
                <a:lnTo>
                  <a:pt x="246168" y="1134660"/>
                </a:lnTo>
                <a:lnTo>
                  <a:pt x="197315" y="1138735"/>
                </a:lnTo>
                <a:lnTo>
                  <a:pt x="138741" y="1141844"/>
                </a:lnTo>
                <a:lnTo>
                  <a:pt x="72338" y="1143827"/>
                </a:lnTo>
                <a:lnTo>
                  <a:pt x="0" y="1144524"/>
                </a:lnTo>
              </a:path>
            </a:pathLst>
          </a:custGeom>
          <a:ln w="38100">
            <a:solidFill>
              <a:srgbClr val="001F5F"/>
            </a:solidFill>
          </a:ln>
        </p:spPr>
        <p:txBody>
          <a:bodyPr wrap="square" lIns="0" tIns="0" rIns="0" bIns="0" rtlCol="0"/>
          <a:lstStyle>
            <a:defPPr>
              <a:defRPr kern="0"/>
            </a:defPPr>
          </a:lstStyle>
          <a:p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bject 6">
            <a:extLst>
              <a:ext uri="{FF2B5EF4-FFF2-40B4-BE49-F238E27FC236}">
                <a16:creationId xmlns:a16="http://schemas.microsoft.com/office/drawing/2014/main" id="{F378E36D-659C-1826-EA97-91F94BE217E4}"/>
              </a:ext>
            </a:extLst>
          </p:cNvPr>
          <p:cNvSpPr txBox="1"/>
          <p:nvPr/>
        </p:nvSpPr>
        <p:spPr>
          <a:xfrm>
            <a:off x="4953903" y="1106740"/>
            <a:ext cx="3849740" cy="139781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kern="0"/>
            </a:defPPr>
          </a:lstStyle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>
                <a:latin typeface="Raleway Light" pitchFamily="2" charset="0"/>
                <a:cs typeface="Arial" panose="020B0604020202020204" pitchFamily="34" charset="0"/>
              </a:rPr>
              <a:t>Meeting</a:t>
            </a:r>
            <a:r>
              <a:rPr spc="-65" dirty="0">
                <a:latin typeface="Raleway Light" pitchFamily="2" charset="0"/>
                <a:cs typeface="Arial" panose="020B0604020202020204" pitchFamily="34" charset="0"/>
              </a:rPr>
              <a:t> </a:t>
            </a:r>
            <a:r>
              <a:rPr dirty="0">
                <a:latin typeface="Raleway Light" pitchFamily="2" charset="0"/>
                <a:cs typeface="Arial" panose="020B0604020202020204" pitchFamily="34" charset="0"/>
              </a:rPr>
              <a:t>the</a:t>
            </a:r>
            <a:r>
              <a:rPr spc="-35" dirty="0">
                <a:latin typeface="Raleway Light" pitchFamily="2" charset="0"/>
                <a:cs typeface="Arial" panose="020B0604020202020204" pitchFamily="34" charset="0"/>
              </a:rPr>
              <a:t> </a:t>
            </a:r>
            <a:r>
              <a:rPr dirty="0">
                <a:latin typeface="Raleway Light" pitchFamily="2" charset="0"/>
                <a:cs typeface="Arial" panose="020B0604020202020204" pitchFamily="34" charset="0"/>
              </a:rPr>
              <a:t>regulatory</a:t>
            </a:r>
            <a:r>
              <a:rPr spc="-45" dirty="0">
                <a:latin typeface="Raleway Light" pitchFamily="2" charset="0"/>
                <a:cs typeface="Arial" panose="020B0604020202020204" pitchFamily="34" charset="0"/>
              </a:rPr>
              <a:t> </a:t>
            </a:r>
            <a:r>
              <a:rPr dirty="0">
                <a:latin typeface="Raleway Light" pitchFamily="2" charset="0"/>
                <a:cs typeface="Arial" panose="020B0604020202020204" pitchFamily="34" charset="0"/>
              </a:rPr>
              <a:t>requirements</a:t>
            </a:r>
            <a:r>
              <a:rPr spc="-35" dirty="0">
                <a:latin typeface="Raleway Light" pitchFamily="2" charset="0"/>
                <a:cs typeface="Arial" panose="020B0604020202020204" pitchFamily="34" charset="0"/>
              </a:rPr>
              <a:t> </a:t>
            </a:r>
            <a:r>
              <a:rPr dirty="0">
                <a:latin typeface="Raleway Light" pitchFamily="2" charset="0"/>
                <a:cs typeface="Arial" panose="020B0604020202020204" pitchFamily="34" charset="0"/>
              </a:rPr>
              <a:t>will</a:t>
            </a:r>
            <a:r>
              <a:rPr spc="-55" dirty="0">
                <a:latin typeface="Raleway Light" pitchFamily="2" charset="0"/>
                <a:cs typeface="Arial" panose="020B0604020202020204" pitchFamily="34" charset="0"/>
              </a:rPr>
              <a:t> </a:t>
            </a:r>
            <a:r>
              <a:rPr spc="-25" dirty="0">
                <a:latin typeface="Raleway Light" pitchFamily="2" charset="0"/>
                <a:cs typeface="Arial" panose="020B0604020202020204" pitchFamily="34" charset="0"/>
              </a:rPr>
              <a:t>be </a:t>
            </a:r>
            <a:r>
              <a:rPr dirty="0">
                <a:latin typeface="Raleway Light" pitchFamily="2" charset="0"/>
                <a:cs typeface="Arial" panose="020B0604020202020204" pitchFamily="34" charset="0"/>
              </a:rPr>
              <a:t>essential</a:t>
            </a:r>
            <a:r>
              <a:rPr spc="-20" dirty="0">
                <a:latin typeface="Raleway Light" pitchFamily="2" charset="0"/>
                <a:cs typeface="Arial" panose="020B0604020202020204" pitchFamily="34" charset="0"/>
              </a:rPr>
              <a:t> </a:t>
            </a:r>
            <a:r>
              <a:rPr dirty="0">
                <a:latin typeface="Raleway Light" pitchFamily="2" charset="0"/>
                <a:cs typeface="Arial" panose="020B0604020202020204" pitchFamily="34" charset="0"/>
              </a:rPr>
              <a:t>in</a:t>
            </a:r>
            <a:r>
              <a:rPr spc="-40" dirty="0">
                <a:latin typeface="Raleway Light" pitchFamily="2" charset="0"/>
                <a:cs typeface="Arial" panose="020B0604020202020204" pitchFamily="34" charset="0"/>
              </a:rPr>
              <a:t> </a:t>
            </a:r>
            <a:r>
              <a:rPr dirty="0">
                <a:latin typeface="Raleway Light" pitchFamily="2" charset="0"/>
                <a:cs typeface="Arial" panose="020B0604020202020204" pitchFamily="34" charset="0"/>
              </a:rPr>
              <a:t>order</a:t>
            </a:r>
            <a:r>
              <a:rPr spc="-15" dirty="0">
                <a:latin typeface="Raleway Light" pitchFamily="2" charset="0"/>
                <a:cs typeface="Arial" panose="020B0604020202020204" pitchFamily="34" charset="0"/>
              </a:rPr>
              <a:t> </a:t>
            </a:r>
            <a:r>
              <a:rPr dirty="0">
                <a:latin typeface="Raleway Light" pitchFamily="2" charset="0"/>
                <a:cs typeface="Arial" panose="020B0604020202020204" pitchFamily="34" charset="0"/>
              </a:rPr>
              <a:t>to</a:t>
            </a:r>
            <a:r>
              <a:rPr spc="-30" dirty="0">
                <a:latin typeface="Raleway Light" pitchFamily="2" charset="0"/>
                <a:cs typeface="Arial" panose="020B0604020202020204" pitchFamily="34" charset="0"/>
              </a:rPr>
              <a:t> </a:t>
            </a:r>
            <a:r>
              <a:rPr dirty="0">
                <a:latin typeface="Raleway Light" pitchFamily="2" charset="0"/>
                <a:cs typeface="Arial" panose="020B0604020202020204" pitchFamily="34" charset="0"/>
              </a:rPr>
              <a:t>access</a:t>
            </a:r>
            <a:r>
              <a:rPr spc="-40" dirty="0">
                <a:latin typeface="Raleway Light" pitchFamily="2" charset="0"/>
                <a:cs typeface="Arial" panose="020B0604020202020204" pitchFamily="34" charset="0"/>
              </a:rPr>
              <a:t> </a:t>
            </a:r>
            <a:r>
              <a:rPr dirty="0">
                <a:latin typeface="Raleway Light" pitchFamily="2" charset="0"/>
                <a:cs typeface="Arial" panose="020B0604020202020204" pitchFamily="34" charset="0"/>
              </a:rPr>
              <a:t>the</a:t>
            </a:r>
            <a:r>
              <a:rPr spc="-25" dirty="0">
                <a:latin typeface="Raleway Light" pitchFamily="2" charset="0"/>
                <a:cs typeface="Arial" panose="020B0604020202020204" pitchFamily="34" charset="0"/>
              </a:rPr>
              <a:t> </a:t>
            </a:r>
            <a:r>
              <a:rPr spc="-10" dirty="0">
                <a:latin typeface="Raleway Light" pitchFamily="2" charset="0"/>
                <a:cs typeface="Arial" panose="020B0604020202020204" pitchFamily="34" charset="0"/>
              </a:rPr>
              <a:t>Advanced </a:t>
            </a:r>
            <a:r>
              <a:rPr dirty="0">
                <a:latin typeface="Raleway Light" pitchFamily="2" charset="0"/>
                <a:cs typeface="Arial" panose="020B0604020202020204" pitchFamily="34" charset="0"/>
              </a:rPr>
              <a:t>Therapy</a:t>
            </a:r>
            <a:r>
              <a:rPr spc="-70" dirty="0">
                <a:latin typeface="Raleway Light" pitchFamily="2" charset="0"/>
                <a:cs typeface="Arial" panose="020B0604020202020204" pitchFamily="34" charset="0"/>
              </a:rPr>
              <a:t> </a:t>
            </a:r>
            <a:r>
              <a:rPr dirty="0">
                <a:latin typeface="Raleway Light" pitchFamily="2" charset="0"/>
                <a:cs typeface="Arial" panose="020B0604020202020204" pitchFamily="34" charset="0"/>
              </a:rPr>
              <a:t>Medicinal</a:t>
            </a:r>
            <a:r>
              <a:rPr spc="-75" dirty="0">
                <a:latin typeface="Raleway Light" pitchFamily="2" charset="0"/>
                <a:cs typeface="Arial" panose="020B0604020202020204" pitchFamily="34" charset="0"/>
              </a:rPr>
              <a:t> </a:t>
            </a:r>
            <a:r>
              <a:rPr dirty="0">
                <a:latin typeface="Raleway Light" pitchFamily="2" charset="0"/>
                <a:cs typeface="Arial" panose="020B0604020202020204" pitchFamily="34" charset="0"/>
              </a:rPr>
              <a:t>Product</a:t>
            </a:r>
            <a:r>
              <a:rPr spc="-75" dirty="0">
                <a:latin typeface="Raleway Light" pitchFamily="2" charset="0"/>
                <a:cs typeface="Arial" panose="020B0604020202020204" pitchFamily="34" charset="0"/>
              </a:rPr>
              <a:t> </a:t>
            </a:r>
            <a:r>
              <a:rPr spc="-20" dirty="0">
                <a:latin typeface="Raleway Light" pitchFamily="2" charset="0"/>
                <a:cs typeface="Arial" panose="020B0604020202020204" pitchFamily="34" charset="0"/>
              </a:rPr>
              <a:t>(ATMP)</a:t>
            </a:r>
            <a:r>
              <a:rPr spc="-60" dirty="0">
                <a:latin typeface="Raleway Light" pitchFamily="2" charset="0"/>
                <a:cs typeface="Arial" panose="020B0604020202020204" pitchFamily="34" charset="0"/>
              </a:rPr>
              <a:t> </a:t>
            </a:r>
            <a:r>
              <a:rPr spc="-10" dirty="0">
                <a:latin typeface="Raleway Light" pitchFamily="2" charset="0"/>
                <a:cs typeface="Arial" panose="020B0604020202020204" pitchFamily="34" charset="0"/>
              </a:rPr>
              <a:t>market</a:t>
            </a:r>
            <a:endParaRPr dirty="0">
              <a:latin typeface="Raleway Light" pitchFamily="2" charset="0"/>
              <a:cs typeface="Arial" panose="020B0604020202020204" pitchFamily="34" charset="0"/>
            </a:endParaRPr>
          </a:p>
        </p:txBody>
      </p:sp>
      <p:grpSp>
        <p:nvGrpSpPr>
          <p:cNvPr id="8" name="object 9">
            <a:extLst>
              <a:ext uri="{FF2B5EF4-FFF2-40B4-BE49-F238E27FC236}">
                <a16:creationId xmlns:a16="http://schemas.microsoft.com/office/drawing/2014/main" id="{036A42B8-4403-C00A-9C92-57F1F6E20441}"/>
              </a:ext>
            </a:extLst>
          </p:cNvPr>
          <p:cNvGrpSpPr/>
          <p:nvPr/>
        </p:nvGrpSpPr>
        <p:grpSpPr>
          <a:xfrm>
            <a:off x="3891948" y="1817559"/>
            <a:ext cx="439420" cy="309245"/>
            <a:chOff x="4230348" y="1483732"/>
            <a:chExt cx="439420" cy="309245"/>
          </a:xfrm>
        </p:grpSpPr>
        <p:sp>
          <p:nvSpPr>
            <p:cNvPr id="9" name="object 10">
              <a:extLst>
                <a:ext uri="{FF2B5EF4-FFF2-40B4-BE49-F238E27FC236}">
                  <a16:creationId xmlns:a16="http://schemas.microsoft.com/office/drawing/2014/main" id="{811AF800-813A-69FE-EBE1-B3B5B09CEF4D}"/>
                </a:ext>
              </a:extLst>
            </p:cNvPr>
            <p:cNvSpPr/>
            <p:nvPr/>
          </p:nvSpPr>
          <p:spPr>
            <a:xfrm>
              <a:off x="4230348" y="1483732"/>
              <a:ext cx="439420" cy="309245"/>
            </a:xfrm>
            <a:custGeom>
              <a:avLst/>
              <a:gdLst/>
              <a:ahLst/>
              <a:cxnLst/>
              <a:rect l="l" t="t" r="r" b="b"/>
              <a:pathLst>
                <a:path w="439420" h="309244">
                  <a:moveTo>
                    <a:pt x="400731" y="0"/>
                  </a:moveTo>
                  <a:lnTo>
                    <a:pt x="157341" y="230467"/>
                  </a:lnTo>
                  <a:lnTo>
                    <a:pt x="40404" y="110471"/>
                  </a:lnTo>
                  <a:lnTo>
                    <a:pt x="0" y="149041"/>
                  </a:lnTo>
                  <a:lnTo>
                    <a:pt x="155440" y="309035"/>
                  </a:lnTo>
                  <a:lnTo>
                    <a:pt x="196320" y="270941"/>
                  </a:lnTo>
                  <a:lnTo>
                    <a:pt x="439235" y="39998"/>
                  </a:lnTo>
                  <a:lnTo>
                    <a:pt x="400731" y="0"/>
                  </a:lnTo>
                  <a:close/>
                </a:path>
              </a:pathLst>
            </a:custGeom>
            <a:solidFill>
              <a:srgbClr val="00AF50"/>
            </a:solidFill>
          </p:spPr>
          <p:txBody>
            <a:bodyPr wrap="square" lIns="0" tIns="0" rIns="0" bIns="0" rtlCol="0"/>
            <a:lstStyle>
              <a:defPPr>
                <a:defRPr kern="0"/>
              </a:defPPr>
            </a:lstStyle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object 11">
              <a:extLst>
                <a:ext uri="{FF2B5EF4-FFF2-40B4-BE49-F238E27FC236}">
                  <a16:creationId xmlns:a16="http://schemas.microsoft.com/office/drawing/2014/main" id="{03C326B6-DA7C-85FA-2BFD-2C4614E5CB3E}"/>
                </a:ext>
              </a:extLst>
            </p:cNvPr>
            <p:cNvSpPr/>
            <p:nvPr/>
          </p:nvSpPr>
          <p:spPr>
            <a:xfrm>
              <a:off x="4230348" y="1483732"/>
              <a:ext cx="439420" cy="309245"/>
            </a:xfrm>
            <a:custGeom>
              <a:avLst/>
              <a:gdLst/>
              <a:ahLst/>
              <a:cxnLst/>
              <a:rect l="l" t="t" r="r" b="b"/>
              <a:pathLst>
                <a:path w="439420" h="309244">
                  <a:moveTo>
                    <a:pt x="400731" y="0"/>
                  </a:moveTo>
                  <a:lnTo>
                    <a:pt x="157341" y="230467"/>
                  </a:lnTo>
                  <a:lnTo>
                    <a:pt x="40404" y="110471"/>
                  </a:lnTo>
                  <a:lnTo>
                    <a:pt x="0" y="149041"/>
                  </a:lnTo>
                  <a:lnTo>
                    <a:pt x="155440" y="309035"/>
                  </a:lnTo>
                  <a:lnTo>
                    <a:pt x="196320" y="270941"/>
                  </a:lnTo>
                  <a:lnTo>
                    <a:pt x="439235" y="39998"/>
                  </a:lnTo>
                  <a:lnTo>
                    <a:pt x="400731" y="0"/>
                  </a:lnTo>
                  <a:close/>
                </a:path>
              </a:pathLst>
            </a:custGeom>
            <a:ln w="5552">
              <a:solidFill>
                <a:srgbClr val="00AF50"/>
              </a:solidFill>
            </a:ln>
          </p:spPr>
          <p:txBody>
            <a:bodyPr wrap="square" lIns="0" tIns="0" rIns="0" bIns="0" rtlCol="0"/>
            <a:lstStyle>
              <a:defPPr>
                <a:defRPr kern="0"/>
              </a:defPPr>
            </a:lstStyle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AA94CB70-7293-E884-AF2F-E7303B1A9EBE}"/>
              </a:ext>
            </a:extLst>
          </p:cNvPr>
          <p:cNvSpPr txBox="1"/>
          <p:nvPr/>
        </p:nvSpPr>
        <p:spPr>
          <a:xfrm>
            <a:off x="819019" y="2706332"/>
            <a:ext cx="7984623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marR="13970">
              <a:lnSpc>
                <a:spcPct val="100000"/>
              </a:lnSpc>
              <a:spcBef>
                <a:spcPts val="100"/>
              </a:spcBef>
            </a:pPr>
            <a:r>
              <a:rPr lang="en-GB" sz="1800" dirty="0">
                <a:latin typeface="Raleway Light" pitchFamily="2" charset="0"/>
                <a:cs typeface="Arial" panose="020B0604020202020204" pitchFamily="34" charset="0"/>
              </a:rPr>
              <a:t>LSG</a:t>
            </a:r>
            <a:r>
              <a:rPr lang="en-GB" sz="1800" spc="-50" dirty="0">
                <a:latin typeface="Raleway Light" pitchFamily="2" charset="0"/>
                <a:cs typeface="Arial" panose="020B0604020202020204" pitchFamily="34" charset="0"/>
              </a:rPr>
              <a:t> </a:t>
            </a:r>
            <a:r>
              <a:rPr lang="en-GB" sz="1800" dirty="0">
                <a:latin typeface="Raleway Light" pitchFamily="2" charset="0"/>
                <a:cs typeface="Arial" panose="020B0604020202020204" pitchFamily="34" charset="0"/>
              </a:rPr>
              <a:t>has</a:t>
            </a:r>
            <a:r>
              <a:rPr lang="en-GB" sz="1800" spc="-40" dirty="0">
                <a:latin typeface="Raleway Light" pitchFamily="2" charset="0"/>
                <a:cs typeface="Arial" panose="020B0604020202020204" pitchFamily="34" charset="0"/>
              </a:rPr>
              <a:t> </a:t>
            </a:r>
            <a:r>
              <a:rPr lang="en-GB" sz="1800" dirty="0">
                <a:latin typeface="Raleway Light" pitchFamily="2" charset="0"/>
                <a:cs typeface="Arial" panose="020B0604020202020204" pitchFamily="34" charset="0"/>
              </a:rPr>
              <a:t>met</a:t>
            </a:r>
            <a:r>
              <a:rPr lang="en-GB" sz="1800" spc="-50" dirty="0">
                <a:latin typeface="Raleway Light" pitchFamily="2" charset="0"/>
                <a:cs typeface="Arial" panose="020B0604020202020204" pitchFamily="34" charset="0"/>
              </a:rPr>
              <a:t> </a:t>
            </a:r>
            <a:r>
              <a:rPr lang="en-GB" sz="1800" dirty="0">
                <a:latin typeface="Raleway Light" pitchFamily="2" charset="0"/>
                <a:cs typeface="Arial" panose="020B0604020202020204" pitchFamily="34" charset="0"/>
              </a:rPr>
              <a:t>the</a:t>
            </a:r>
            <a:r>
              <a:rPr lang="en-GB" sz="1800" spc="-40" dirty="0">
                <a:latin typeface="Raleway Light" pitchFamily="2" charset="0"/>
                <a:cs typeface="Arial" panose="020B0604020202020204" pitchFamily="34" charset="0"/>
              </a:rPr>
              <a:t> </a:t>
            </a:r>
            <a:r>
              <a:rPr lang="en-GB" sz="1800" dirty="0">
                <a:latin typeface="Raleway Light" pitchFamily="2" charset="0"/>
                <a:cs typeface="Arial" panose="020B0604020202020204" pitchFamily="34" charset="0"/>
              </a:rPr>
              <a:t>ISO</a:t>
            </a:r>
            <a:r>
              <a:rPr lang="en-GB" sz="1800" spc="-50" dirty="0">
                <a:latin typeface="Raleway Light" pitchFamily="2" charset="0"/>
                <a:cs typeface="Arial" panose="020B0604020202020204" pitchFamily="34" charset="0"/>
              </a:rPr>
              <a:t> </a:t>
            </a:r>
            <a:r>
              <a:rPr lang="en-GB" sz="1800" dirty="0">
                <a:latin typeface="Raleway Light" pitchFamily="2" charset="0"/>
                <a:cs typeface="Arial" panose="020B0604020202020204" pitchFamily="34" charset="0"/>
              </a:rPr>
              <a:t>13485</a:t>
            </a:r>
            <a:r>
              <a:rPr lang="en-GB" sz="1800" spc="-40" dirty="0">
                <a:latin typeface="Raleway Light" pitchFamily="2" charset="0"/>
                <a:cs typeface="Arial" panose="020B0604020202020204" pitchFamily="34" charset="0"/>
              </a:rPr>
              <a:t> </a:t>
            </a:r>
            <a:r>
              <a:rPr lang="en-GB" sz="1800" dirty="0">
                <a:latin typeface="Raleway Light" pitchFamily="2" charset="0"/>
                <a:cs typeface="Arial" panose="020B0604020202020204" pitchFamily="34" charset="0"/>
              </a:rPr>
              <a:t>standards</a:t>
            </a:r>
            <a:r>
              <a:rPr lang="en-GB" sz="1800" spc="-50" dirty="0">
                <a:latin typeface="Raleway Light" pitchFamily="2" charset="0"/>
                <a:cs typeface="Arial" panose="020B0604020202020204" pitchFamily="34" charset="0"/>
              </a:rPr>
              <a:t> </a:t>
            </a:r>
            <a:r>
              <a:rPr lang="en-GB" sz="1800" dirty="0">
                <a:latin typeface="Raleway Light" pitchFamily="2" charset="0"/>
                <a:cs typeface="Arial" panose="020B0604020202020204" pitchFamily="34" charset="0"/>
              </a:rPr>
              <a:t>regarding</a:t>
            </a:r>
            <a:r>
              <a:rPr lang="en-GB" sz="1800" spc="-40" dirty="0">
                <a:latin typeface="Raleway Light" pitchFamily="2" charset="0"/>
                <a:cs typeface="Arial" panose="020B0604020202020204" pitchFamily="34" charset="0"/>
              </a:rPr>
              <a:t> </a:t>
            </a:r>
            <a:r>
              <a:rPr lang="en-GB" sz="1800" dirty="0">
                <a:latin typeface="Raleway Light" pitchFamily="2" charset="0"/>
                <a:cs typeface="Arial" panose="020B0604020202020204" pitchFamily="34" charset="0"/>
              </a:rPr>
              <a:t>documentation,</a:t>
            </a:r>
            <a:r>
              <a:rPr lang="en-GB" sz="1800" spc="-55" dirty="0">
                <a:latin typeface="Raleway Light" pitchFamily="2" charset="0"/>
                <a:cs typeface="Arial" panose="020B0604020202020204" pitchFamily="34" charset="0"/>
              </a:rPr>
              <a:t> </a:t>
            </a:r>
            <a:r>
              <a:rPr lang="en-GB" sz="1800" dirty="0">
                <a:latin typeface="Raleway Light" pitchFamily="2" charset="0"/>
                <a:cs typeface="Arial" panose="020B0604020202020204" pitchFamily="34" charset="0"/>
              </a:rPr>
              <a:t>auditing</a:t>
            </a:r>
            <a:r>
              <a:rPr lang="en-GB" sz="1800" spc="-55" dirty="0">
                <a:latin typeface="Raleway Light" pitchFamily="2" charset="0"/>
                <a:cs typeface="Arial" panose="020B0604020202020204" pitchFamily="34" charset="0"/>
              </a:rPr>
              <a:t> </a:t>
            </a:r>
            <a:r>
              <a:rPr lang="en-GB" sz="1800" dirty="0">
                <a:latin typeface="Raleway Light" pitchFamily="2" charset="0"/>
                <a:cs typeface="Arial" panose="020B0604020202020204" pitchFamily="34" charset="0"/>
              </a:rPr>
              <a:t>and</a:t>
            </a:r>
            <a:r>
              <a:rPr lang="en-GB" sz="1800" spc="-35" dirty="0">
                <a:latin typeface="Raleway Light" pitchFamily="2" charset="0"/>
                <a:cs typeface="Arial" panose="020B0604020202020204" pitchFamily="34" charset="0"/>
              </a:rPr>
              <a:t> </a:t>
            </a:r>
            <a:r>
              <a:rPr lang="en-GB" sz="1800" spc="-10" dirty="0">
                <a:latin typeface="Raleway Light" pitchFamily="2" charset="0"/>
                <a:cs typeface="Arial" panose="020B0604020202020204" pitchFamily="34" charset="0"/>
              </a:rPr>
              <a:t>design </a:t>
            </a:r>
            <a:r>
              <a:rPr lang="en-GB" sz="1800" dirty="0">
                <a:latin typeface="Raleway Light" pitchFamily="2" charset="0"/>
                <a:cs typeface="Arial" panose="020B0604020202020204" pitchFamily="34" charset="0"/>
              </a:rPr>
              <a:t>processes,</a:t>
            </a:r>
            <a:r>
              <a:rPr lang="en-GB" sz="1800" spc="-50" dirty="0">
                <a:latin typeface="Raleway Light" pitchFamily="2" charset="0"/>
                <a:cs typeface="Arial" panose="020B0604020202020204" pitchFamily="34" charset="0"/>
              </a:rPr>
              <a:t> </a:t>
            </a:r>
            <a:r>
              <a:rPr lang="en-GB" sz="1800" dirty="0">
                <a:latin typeface="Raleway Light" pitchFamily="2" charset="0"/>
                <a:cs typeface="Arial" panose="020B0604020202020204" pitchFamily="34" charset="0"/>
              </a:rPr>
              <a:t>that</a:t>
            </a:r>
            <a:r>
              <a:rPr lang="en-GB" sz="1800" spc="-50" dirty="0">
                <a:latin typeface="Raleway Light" pitchFamily="2" charset="0"/>
                <a:cs typeface="Arial" panose="020B0604020202020204" pitchFamily="34" charset="0"/>
              </a:rPr>
              <a:t> </a:t>
            </a:r>
            <a:r>
              <a:rPr lang="en-GB" sz="1800" dirty="0">
                <a:latin typeface="Raleway Light" pitchFamily="2" charset="0"/>
                <a:cs typeface="Arial" panose="020B0604020202020204" pitchFamily="34" charset="0"/>
              </a:rPr>
              <a:t>would</a:t>
            </a:r>
            <a:r>
              <a:rPr lang="en-GB" sz="1800" spc="-45" dirty="0">
                <a:latin typeface="Raleway Light" pitchFamily="2" charset="0"/>
                <a:cs typeface="Arial" panose="020B0604020202020204" pitchFamily="34" charset="0"/>
              </a:rPr>
              <a:t> </a:t>
            </a:r>
            <a:r>
              <a:rPr lang="en-GB" sz="1800" dirty="0">
                <a:latin typeface="Raleway Light" pitchFamily="2" charset="0"/>
                <a:cs typeface="Arial" panose="020B0604020202020204" pitchFamily="34" charset="0"/>
              </a:rPr>
              <a:t>be</a:t>
            </a:r>
            <a:r>
              <a:rPr lang="en-GB" sz="1800" spc="-40" dirty="0">
                <a:latin typeface="Raleway Light" pitchFamily="2" charset="0"/>
                <a:cs typeface="Arial" panose="020B0604020202020204" pitchFamily="34" charset="0"/>
              </a:rPr>
              <a:t> </a:t>
            </a:r>
            <a:r>
              <a:rPr lang="en-GB" sz="1800" dirty="0">
                <a:latin typeface="Raleway Light" pitchFamily="2" charset="0"/>
                <a:cs typeface="Arial" panose="020B0604020202020204" pitchFamily="34" charset="0"/>
              </a:rPr>
              <a:t>unnecessarily</a:t>
            </a:r>
            <a:r>
              <a:rPr lang="en-GB" sz="1800" spc="-45" dirty="0">
                <a:latin typeface="Raleway Light" pitchFamily="2" charset="0"/>
                <a:cs typeface="Arial" panose="020B0604020202020204" pitchFamily="34" charset="0"/>
              </a:rPr>
              <a:t> </a:t>
            </a:r>
            <a:r>
              <a:rPr lang="en-GB" sz="1800" dirty="0">
                <a:latin typeface="Raleway Light" pitchFamily="2" charset="0"/>
                <a:cs typeface="Arial" panose="020B0604020202020204" pitchFamily="34" charset="0"/>
              </a:rPr>
              <a:t>stringent</a:t>
            </a:r>
            <a:r>
              <a:rPr lang="en-GB" sz="1800" spc="-50" dirty="0">
                <a:latin typeface="Raleway Light" pitchFamily="2" charset="0"/>
                <a:cs typeface="Arial" panose="020B0604020202020204" pitchFamily="34" charset="0"/>
              </a:rPr>
              <a:t> </a:t>
            </a:r>
            <a:r>
              <a:rPr lang="en-GB" sz="1800" dirty="0">
                <a:latin typeface="Raleway Light" pitchFamily="2" charset="0"/>
                <a:cs typeface="Arial" panose="020B0604020202020204" pitchFamily="34" charset="0"/>
              </a:rPr>
              <a:t>in</a:t>
            </a:r>
            <a:r>
              <a:rPr lang="en-GB" sz="1800" spc="-45" dirty="0">
                <a:latin typeface="Raleway Light" pitchFamily="2" charset="0"/>
                <a:cs typeface="Arial" panose="020B0604020202020204" pitchFamily="34" charset="0"/>
              </a:rPr>
              <a:t> </a:t>
            </a:r>
            <a:r>
              <a:rPr lang="en-GB" sz="1800" dirty="0">
                <a:latin typeface="Raleway Light" pitchFamily="2" charset="0"/>
                <a:cs typeface="Arial" panose="020B0604020202020204" pitchFamily="34" charset="0"/>
              </a:rPr>
              <a:t>other</a:t>
            </a:r>
            <a:r>
              <a:rPr lang="en-GB" sz="1800" spc="-35" dirty="0">
                <a:latin typeface="Raleway Light" pitchFamily="2" charset="0"/>
                <a:cs typeface="Arial" panose="020B0604020202020204" pitchFamily="34" charset="0"/>
              </a:rPr>
              <a:t> </a:t>
            </a:r>
            <a:r>
              <a:rPr lang="en-GB" sz="1800" dirty="0">
                <a:latin typeface="Raleway Light" pitchFamily="2" charset="0"/>
                <a:cs typeface="Arial" panose="020B0604020202020204" pitchFamily="34" charset="0"/>
              </a:rPr>
              <a:t>development</a:t>
            </a:r>
            <a:r>
              <a:rPr lang="en-GB" sz="1800" spc="-35" dirty="0">
                <a:latin typeface="Raleway Light" pitchFamily="2" charset="0"/>
                <a:cs typeface="Arial" panose="020B0604020202020204" pitchFamily="34" charset="0"/>
              </a:rPr>
              <a:t> </a:t>
            </a:r>
            <a:r>
              <a:rPr lang="en-GB" sz="1800" spc="-10" dirty="0">
                <a:latin typeface="Raleway Light" pitchFamily="2" charset="0"/>
                <a:cs typeface="Arial" panose="020B0604020202020204" pitchFamily="34" charset="0"/>
              </a:rPr>
              <a:t>contexts</a:t>
            </a:r>
            <a:endParaRPr lang="en-GB" sz="1800" dirty="0">
              <a:latin typeface="Raleway Light" pitchFamily="2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lang="en-GB" sz="1800" dirty="0">
              <a:latin typeface="Raleway Light" pitchFamily="2" charset="0"/>
              <a:cs typeface="Arial" panose="020B0604020202020204" pitchFamily="34" charset="0"/>
            </a:endParaRPr>
          </a:p>
          <a:p>
            <a:pPr marL="12700" marR="5080">
              <a:lnSpc>
                <a:spcPct val="100000"/>
              </a:lnSpc>
            </a:pPr>
            <a:r>
              <a:rPr lang="en-GB" sz="1800" dirty="0">
                <a:latin typeface="Raleway Light" pitchFamily="2" charset="0"/>
                <a:cs typeface="Arial" panose="020B0604020202020204" pitchFamily="34" charset="0"/>
              </a:rPr>
              <a:t>A</a:t>
            </a:r>
            <a:r>
              <a:rPr lang="en-GB" sz="1800" spc="-60" dirty="0">
                <a:latin typeface="Raleway Light" pitchFamily="2" charset="0"/>
                <a:cs typeface="Arial" panose="020B0604020202020204" pitchFamily="34" charset="0"/>
              </a:rPr>
              <a:t> </a:t>
            </a:r>
            <a:r>
              <a:rPr lang="en-GB" sz="1800" dirty="0">
                <a:latin typeface="Raleway Light" pitchFamily="2" charset="0"/>
                <a:cs typeface="Arial" panose="020B0604020202020204" pitchFamily="34" charset="0"/>
              </a:rPr>
              <a:t>medical</a:t>
            </a:r>
            <a:r>
              <a:rPr lang="en-GB" sz="1800" spc="-45" dirty="0">
                <a:latin typeface="Raleway Light" pitchFamily="2" charset="0"/>
                <a:cs typeface="Arial" panose="020B0604020202020204" pitchFamily="34" charset="0"/>
              </a:rPr>
              <a:t> </a:t>
            </a:r>
            <a:r>
              <a:rPr lang="en-GB" sz="1800" dirty="0">
                <a:latin typeface="Raleway Light" pitchFamily="2" charset="0"/>
                <a:cs typeface="Arial" panose="020B0604020202020204" pitchFamily="34" charset="0"/>
              </a:rPr>
              <a:t>device</a:t>
            </a:r>
            <a:r>
              <a:rPr lang="en-GB" sz="1800" spc="-35" dirty="0">
                <a:latin typeface="Raleway Light" pitchFamily="2" charset="0"/>
                <a:cs typeface="Arial" panose="020B0604020202020204" pitchFamily="34" charset="0"/>
              </a:rPr>
              <a:t> </a:t>
            </a:r>
            <a:r>
              <a:rPr lang="en-GB" sz="1800" dirty="0">
                <a:latin typeface="Raleway Light" pitchFamily="2" charset="0"/>
                <a:cs typeface="Arial" panose="020B0604020202020204" pitchFamily="34" charset="0"/>
              </a:rPr>
              <a:t>is</a:t>
            </a:r>
            <a:r>
              <a:rPr lang="en-GB" sz="1800" spc="-35" dirty="0">
                <a:latin typeface="Raleway Light" pitchFamily="2" charset="0"/>
                <a:cs typeface="Arial" panose="020B0604020202020204" pitchFamily="34" charset="0"/>
              </a:rPr>
              <a:t> </a:t>
            </a:r>
            <a:r>
              <a:rPr lang="en-GB" sz="1800" dirty="0">
                <a:latin typeface="Raleway Light" pitchFamily="2" charset="0"/>
                <a:cs typeface="Arial" panose="020B0604020202020204" pitchFamily="34" charset="0"/>
              </a:rPr>
              <a:t>"Any</a:t>
            </a:r>
            <a:r>
              <a:rPr lang="en-GB" sz="1800" spc="-45" dirty="0">
                <a:latin typeface="Raleway Light" pitchFamily="2" charset="0"/>
                <a:cs typeface="Arial" panose="020B0604020202020204" pitchFamily="34" charset="0"/>
              </a:rPr>
              <a:t> </a:t>
            </a:r>
            <a:r>
              <a:rPr lang="en-GB" sz="1800" dirty="0">
                <a:latin typeface="Raleway Light" pitchFamily="2" charset="0"/>
                <a:cs typeface="Arial" panose="020B0604020202020204" pitchFamily="34" charset="0"/>
              </a:rPr>
              <a:t>instrument,</a:t>
            </a:r>
            <a:r>
              <a:rPr lang="en-GB" sz="1800" spc="-45" dirty="0">
                <a:latin typeface="Raleway Light" pitchFamily="2" charset="0"/>
                <a:cs typeface="Arial" panose="020B0604020202020204" pitchFamily="34" charset="0"/>
              </a:rPr>
              <a:t> </a:t>
            </a:r>
            <a:r>
              <a:rPr lang="en-GB" sz="1800" dirty="0">
                <a:latin typeface="Raleway Light" pitchFamily="2" charset="0"/>
                <a:cs typeface="Arial" panose="020B0604020202020204" pitchFamily="34" charset="0"/>
              </a:rPr>
              <a:t>apparatus,</a:t>
            </a:r>
            <a:r>
              <a:rPr lang="en-GB" sz="1800" spc="-35" dirty="0">
                <a:latin typeface="Raleway Light" pitchFamily="2" charset="0"/>
                <a:cs typeface="Arial" panose="020B0604020202020204" pitchFamily="34" charset="0"/>
              </a:rPr>
              <a:t> </a:t>
            </a:r>
            <a:r>
              <a:rPr lang="en-GB" sz="1800" dirty="0">
                <a:latin typeface="Raleway Light" pitchFamily="2" charset="0"/>
                <a:cs typeface="Arial" panose="020B0604020202020204" pitchFamily="34" charset="0"/>
              </a:rPr>
              <a:t>appliance,</a:t>
            </a:r>
            <a:r>
              <a:rPr lang="en-GB" sz="1800" spc="-45" dirty="0">
                <a:latin typeface="Raleway Light" pitchFamily="2" charset="0"/>
                <a:cs typeface="Arial" panose="020B0604020202020204" pitchFamily="34" charset="0"/>
              </a:rPr>
              <a:t> </a:t>
            </a:r>
            <a:r>
              <a:rPr lang="en-GB" sz="1800" dirty="0">
                <a:latin typeface="Raleway Light" pitchFamily="2" charset="0"/>
                <a:cs typeface="Arial" panose="020B0604020202020204" pitchFamily="34" charset="0"/>
              </a:rPr>
              <a:t>software,</a:t>
            </a:r>
            <a:r>
              <a:rPr lang="en-GB" sz="1800" spc="-30" dirty="0">
                <a:latin typeface="Raleway Light" pitchFamily="2" charset="0"/>
                <a:cs typeface="Arial" panose="020B0604020202020204" pitchFamily="34" charset="0"/>
              </a:rPr>
              <a:t> </a:t>
            </a:r>
            <a:r>
              <a:rPr lang="en-GB" sz="1800" spc="-10" dirty="0">
                <a:latin typeface="Raleway Light" pitchFamily="2" charset="0"/>
                <a:cs typeface="Arial" panose="020B0604020202020204" pitchFamily="34" charset="0"/>
              </a:rPr>
              <a:t>implant, </a:t>
            </a:r>
            <a:r>
              <a:rPr lang="en-GB" sz="1800" dirty="0">
                <a:latin typeface="Raleway Light" pitchFamily="2" charset="0"/>
                <a:cs typeface="Arial" panose="020B0604020202020204" pitchFamily="34" charset="0"/>
              </a:rPr>
              <a:t>reagent,</a:t>
            </a:r>
            <a:r>
              <a:rPr lang="en-GB" sz="1800" spc="-40" dirty="0">
                <a:latin typeface="Raleway Light" pitchFamily="2" charset="0"/>
                <a:cs typeface="Arial" panose="020B0604020202020204" pitchFamily="34" charset="0"/>
              </a:rPr>
              <a:t> </a:t>
            </a:r>
            <a:r>
              <a:rPr lang="en-GB" sz="1800" dirty="0">
                <a:latin typeface="Raleway Light" pitchFamily="2" charset="0"/>
                <a:cs typeface="Arial" panose="020B0604020202020204" pitchFamily="34" charset="0"/>
              </a:rPr>
              <a:t>material</a:t>
            </a:r>
            <a:r>
              <a:rPr lang="en-GB" sz="1800" spc="-55" dirty="0">
                <a:latin typeface="Raleway Light" pitchFamily="2" charset="0"/>
                <a:cs typeface="Arial" panose="020B0604020202020204" pitchFamily="34" charset="0"/>
              </a:rPr>
              <a:t> </a:t>
            </a:r>
            <a:r>
              <a:rPr lang="en-GB" sz="1800" dirty="0">
                <a:latin typeface="Raleway Light" pitchFamily="2" charset="0"/>
                <a:cs typeface="Arial" panose="020B0604020202020204" pitchFamily="34" charset="0"/>
              </a:rPr>
              <a:t>or</a:t>
            </a:r>
            <a:r>
              <a:rPr lang="en-GB" sz="1800" spc="-30" dirty="0">
                <a:latin typeface="Raleway Light" pitchFamily="2" charset="0"/>
                <a:cs typeface="Arial" panose="020B0604020202020204" pitchFamily="34" charset="0"/>
              </a:rPr>
              <a:t> </a:t>
            </a:r>
            <a:r>
              <a:rPr lang="en-GB" sz="1800" dirty="0">
                <a:latin typeface="Raleway Light" pitchFamily="2" charset="0"/>
                <a:cs typeface="Arial" panose="020B0604020202020204" pitchFamily="34" charset="0"/>
              </a:rPr>
              <a:t>other</a:t>
            </a:r>
            <a:r>
              <a:rPr lang="en-GB" sz="1800" spc="-40" dirty="0">
                <a:latin typeface="Raleway Light" pitchFamily="2" charset="0"/>
                <a:cs typeface="Arial" panose="020B0604020202020204" pitchFamily="34" charset="0"/>
              </a:rPr>
              <a:t> </a:t>
            </a:r>
            <a:r>
              <a:rPr lang="en-GB" sz="1800" dirty="0">
                <a:latin typeface="Raleway Light" pitchFamily="2" charset="0"/>
                <a:cs typeface="Arial" panose="020B0604020202020204" pitchFamily="34" charset="0"/>
              </a:rPr>
              <a:t>article</a:t>
            </a:r>
            <a:r>
              <a:rPr lang="en-GB" sz="1800" spc="-55" dirty="0">
                <a:latin typeface="Raleway Light" pitchFamily="2" charset="0"/>
                <a:cs typeface="Arial" panose="020B0604020202020204" pitchFamily="34" charset="0"/>
              </a:rPr>
              <a:t> </a:t>
            </a:r>
            <a:r>
              <a:rPr lang="en-GB" sz="1800" dirty="0">
                <a:latin typeface="Raleway Light" pitchFamily="2" charset="0"/>
                <a:cs typeface="Arial" panose="020B0604020202020204" pitchFamily="34" charset="0"/>
              </a:rPr>
              <a:t>intended</a:t>
            </a:r>
            <a:r>
              <a:rPr lang="en-GB" sz="1800" spc="-30" dirty="0">
                <a:latin typeface="Raleway Light" pitchFamily="2" charset="0"/>
                <a:cs typeface="Arial" panose="020B0604020202020204" pitchFamily="34" charset="0"/>
              </a:rPr>
              <a:t> </a:t>
            </a:r>
            <a:r>
              <a:rPr lang="en-GB" sz="1800" dirty="0">
                <a:latin typeface="Raleway Light" pitchFamily="2" charset="0"/>
                <a:cs typeface="Arial" panose="020B0604020202020204" pitchFamily="34" charset="0"/>
              </a:rPr>
              <a:t>by</a:t>
            </a:r>
            <a:r>
              <a:rPr lang="en-GB" sz="1800" spc="-30" dirty="0">
                <a:latin typeface="Raleway Light" pitchFamily="2" charset="0"/>
                <a:cs typeface="Arial" panose="020B0604020202020204" pitchFamily="34" charset="0"/>
              </a:rPr>
              <a:t> </a:t>
            </a:r>
            <a:r>
              <a:rPr lang="en-GB" sz="1800" dirty="0">
                <a:latin typeface="Raleway Light" pitchFamily="2" charset="0"/>
                <a:cs typeface="Arial" panose="020B0604020202020204" pitchFamily="34" charset="0"/>
              </a:rPr>
              <a:t>the</a:t>
            </a:r>
            <a:r>
              <a:rPr lang="en-GB" sz="1800" spc="-25" dirty="0">
                <a:latin typeface="Raleway Light" pitchFamily="2" charset="0"/>
                <a:cs typeface="Arial" panose="020B0604020202020204" pitchFamily="34" charset="0"/>
              </a:rPr>
              <a:t> </a:t>
            </a:r>
            <a:r>
              <a:rPr lang="en-GB" sz="1800" dirty="0">
                <a:latin typeface="Raleway Light" pitchFamily="2" charset="0"/>
                <a:cs typeface="Arial" panose="020B0604020202020204" pitchFamily="34" charset="0"/>
              </a:rPr>
              <a:t>manufacturer</a:t>
            </a:r>
            <a:r>
              <a:rPr lang="en-GB" sz="1800" spc="-40" dirty="0">
                <a:latin typeface="Raleway Light" pitchFamily="2" charset="0"/>
                <a:cs typeface="Arial" panose="020B0604020202020204" pitchFamily="34" charset="0"/>
              </a:rPr>
              <a:t> </a:t>
            </a:r>
            <a:r>
              <a:rPr lang="en-GB" sz="1800" dirty="0">
                <a:latin typeface="Raleway Light" pitchFamily="2" charset="0"/>
                <a:cs typeface="Arial" panose="020B0604020202020204" pitchFamily="34" charset="0"/>
              </a:rPr>
              <a:t>to</a:t>
            </a:r>
            <a:r>
              <a:rPr lang="en-GB" sz="1800" spc="-35" dirty="0">
                <a:latin typeface="Raleway Light" pitchFamily="2" charset="0"/>
                <a:cs typeface="Arial" panose="020B0604020202020204" pitchFamily="34" charset="0"/>
              </a:rPr>
              <a:t> </a:t>
            </a:r>
            <a:r>
              <a:rPr lang="en-GB" sz="1800" dirty="0">
                <a:latin typeface="Raleway Light" pitchFamily="2" charset="0"/>
                <a:cs typeface="Arial" panose="020B0604020202020204" pitchFamily="34" charset="0"/>
              </a:rPr>
              <a:t>be</a:t>
            </a:r>
            <a:r>
              <a:rPr lang="en-GB" sz="1800" spc="-30" dirty="0">
                <a:latin typeface="Raleway Light" pitchFamily="2" charset="0"/>
                <a:cs typeface="Arial" panose="020B0604020202020204" pitchFamily="34" charset="0"/>
              </a:rPr>
              <a:t> </a:t>
            </a:r>
            <a:r>
              <a:rPr lang="en-GB" sz="1800" dirty="0">
                <a:latin typeface="Raleway Light" pitchFamily="2" charset="0"/>
                <a:cs typeface="Arial" panose="020B0604020202020204" pitchFamily="34" charset="0"/>
              </a:rPr>
              <a:t>used,</a:t>
            </a:r>
            <a:r>
              <a:rPr lang="en-GB" sz="1800" spc="-30" dirty="0">
                <a:latin typeface="Raleway Light" pitchFamily="2" charset="0"/>
                <a:cs typeface="Arial" panose="020B0604020202020204" pitchFamily="34" charset="0"/>
              </a:rPr>
              <a:t> </a:t>
            </a:r>
            <a:r>
              <a:rPr lang="en-GB" sz="1800" dirty="0">
                <a:latin typeface="Raleway Light" pitchFamily="2" charset="0"/>
                <a:cs typeface="Arial" panose="020B0604020202020204" pitchFamily="34" charset="0"/>
              </a:rPr>
              <a:t>alone</a:t>
            </a:r>
            <a:r>
              <a:rPr lang="en-GB" sz="1800" spc="-25" dirty="0">
                <a:latin typeface="Raleway Light" pitchFamily="2" charset="0"/>
                <a:cs typeface="Arial" panose="020B0604020202020204" pitchFamily="34" charset="0"/>
              </a:rPr>
              <a:t> or </a:t>
            </a:r>
            <a:r>
              <a:rPr lang="en-GB" sz="1800" dirty="0">
                <a:latin typeface="Raleway Light" pitchFamily="2" charset="0"/>
                <a:cs typeface="Arial" panose="020B0604020202020204" pitchFamily="34" charset="0"/>
              </a:rPr>
              <a:t>in</a:t>
            </a:r>
            <a:r>
              <a:rPr lang="en-GB" sz="1800" spc="-45" dirty="0">
                <a:latin typeface="Raleway Light" pitchFamily="2" charset="0"/>
                <a:cs typeface="Arial" panose="020B0604020202020204" pitchFamily="34" charset="0"/>
              </a:rPr>
              <a:t> </a:t>
            </a:r>
            <a:r>
              <a:rPr lang="en-GB" sz="1800" dirty="0">
                <a:latin typeface="Raleway Light" pitchFamily="2" charset="0"/>
                <a:cs typeface="Arial" panose="020B0604020202020204" pitchFamily="34" charset="0"/>
              </a:rPr>
              <a:t>combination,</a:t>
            </a:r>
            <a:r>
              <a:rPr lang="en-GB" sz="1800" spc="-50" dirty="0">
                <a:latin typeface="Raleway Light" pitchFamily="2" charset="0"/>
                <a:cs typeface="Arial" panose="020B0604020202020204" pitchFamily="34" charset="0"/>
              </a:rPr>
              <a:t> </a:t>
            </a:r>
            <a:r>
              <a:rPr lang="en-GB" sz="1800" dirty="0">
                <a:latin typeface="Raleway Light" pitchFamily="2" charset="0"/>
                <a:cs typeface="Arial" panose="020B0604020202020204" pitchFamily="34" charset="0"/>
              </a:rPr>
              <a:t>for</a:t>
            </a:r>
            <a:r>
              <a:rPr lang="en-GB" sz="1800" spc="-35" dirty="0">
                <a:latin typeface="Raleway Light" pitchFamily="2" charset="0"/>
                <a:cs typeface="Arial" panose="020B0604020202020204" pitchFamily="34" charset="0"/>
              </a:rPr>
              <a:t> </a:t>
            </a:r>
            <a:r>
              <a:rPr lang="en-GB" sz="1800" dirty="0">
                <a:latin typeface="Raleway Light" pitchFamily="2" charset="0"/>
                <a:cs typeface="Arial" panose="020B0604020202020204" pitchFamily="34" charset="0"/>
              </a:rPr>
              <a:t>human</a:t>
            </a:r>
            <a:r>
              <a:rPr lang="en-GB" sz="1800" spc="-35" dirty="0">
                <a:latin typeface="Raleway Light" pitchFamily="2" charset="0"/>
                <a:cs typeface="Arial" panose="020B0604020202020204" pitchFamily="34" charset="0"/>
              </a:rPr>
              <a:t> </a:t>
            </a:r>
            <a:r>
              <a:rPr lang="en-GB" sz="1800" dirty="0">
                <a:latin typeface="Raleway Light" pitchFamily="2" charset="0"/>
                <a:cs typeface="Arial" panose="020B0604020202020204" pitchFamily="34" charset="0"/>
              </a:rPr>
              <a:t>beings</a:t>
            </a:r>
            <a:r>
              <a:rPr lang="en-GB" sz="1800" spc="-35" dirty="0">
                <a:latin typeface="Raleway Light" pitchFamily="2" charset="0"/>
                <a:cs typeface="Arial" panose="020B0604020202020204" pitchFamily="34" charset="0"/>
              </a:rPr>
              <a:t> </a:t>
            </a:r>
            <a:r>
              <a:rPr lang="en-GB" sz="1800" dirty="0">
                <a:latin typeface="Raleway Light" pitchFamily="2" charset="0"/>
                <a:cs typeface="Arial" panose="020B0604020202020204" pitchFamily="34" charset="0"/>
              </a:rPr>
              <a:t>for</a:t>
            </a:r>
            <a:r>
              <a:rPr lang="en-GB" sz="1800" spc="-30" dirty="0">
                <a:latin typeface="Raleway Light" pitchFamily="2" charset="0"/>
                <a:cs typeface="Arial" panose="020B0604020202020204" pitchFamily="34" charset="0"/>
              </a:rPr>
              <a:t> </a:t>
            </a:r>
            <a:r>
              <a:rPr lang="en-GB" sz="1800" dirty="0">
                <a:latin typeface="Raleway Light" pitchFamily="2" charset="0"/>
                <a:cs typeface="Arial" panose="020B0604020202020204" pitchFamily="34" charset="0"/>
              </a:rPr>
              <a:t>one</a:t>
            </a:r>
            <a:r>
              <a:rPr lang="en-GB" sz="1800" spc="-30" dirty="0">
                <a:latin typeface="Raleway Light" pitchFamily="2" charset="0"/>
                <a:cs typeface="Arial" panose="020B0604020202020204" pitchFamily="34" charset="0"/>
              </a:rPr>
              <a:t> </a:t>
            </a:r>
            <a:r>
              <a:rPr lang="en-GB" sz="1800" dirty="0">
                <a:latin typeface="Raleway Light" pitchFamily="2" charset="0"/>
                <a:cs typeface="Arial" panose="020B0604020202020204" pitchFamily="34" charset="0"/>
              </a:rPr>
              <a:t>or</a:t>
            </a:r>
            <a:r>
              <a:rPr lang="en-GB" sz="1800" spc="-35" dirty="0">
                <a:latin typeface="Raleway Light" pitchFamily="2" charset="0"/>
                <a:cs typeface="Arial" panose="020B0604020202020204" pitchFamily="34" charset="0"/>
              </a:rPr>
              <a:t> </a:t>
            </a:r>
            <a:r>
              <a:rPr lang="en-GB" sz="1800" dirty="0">
                <a:latin typeface="Raleway Light" pitchFamily="2" charset="0"/>
                <a:cs typeface="Arial" panose="020B0604020202020204" pitchFamily="34" charset="0"/>
              </a:rPr>
              <a:t>more</a:t>
            </a:r>
            <a:r>
              <a:rPr lang="en-GB" sz="1800" spc="-40" dirty="0">
                <a:latin typeface="Raleway Light" pitchFamily="2" charset="0"/>
                <a:cs typeface="Arial" panose="020B0604020202020204" pitchFamily="34" charset="0"/>
              </a:rPr>
              <a:t> </a:t>
            </a:r>
            <a:r>
              <a:rPr lang="en-GB" sz="1800" dirty="0">
                <a:latin typeface="Raleway Light" pitchFamily="2" charset="0"/>
                <a:cs typeface="Arial" panose="020B0604020202020204" pitchFamily="34" charset="0"/>
              </a:rPr>
              <a:t>specific</a:t>
            </a:r>
            <a:r>
              <a:rPr lang="en-GB" sz="1800" spc="-40" dirty="0">
                <a:latin typeface="Raleway Light" pitchFamily="2" charset="0"/>
                <a:cs typeface="Arial" panose="020B0604020202020204" pitchFamily="34" charset="0"/>
              </a:rPr>
              <a:t> </a:t>
            </a:r>
            <a:r>
              <a:rPr lang="en-GB" sz="1800" dirty="0">
                <a:latin typeface="Raleway Light" pitchFamily="2" charset="0"/>
                <a:cs typeface="Arial" panose="020B0604020202020204" pitchFamily="34" charset="0"/>
              </a:rPr>
              <a:t>medical</a:t>
            </a:r>
            <a:r>
              <a:rPr lang="en-GB" sz="1800" spc="-40" dirty="0">
                <a:latin typeface="Raleway Light" pitchFamily="2" charset="0"/>
                <a:cs typeface="Arial" panose="020B0604020202020204" pitchFamily="34" charset="0"/>
              </a:rPr>
              <a:t> </a:t>
            </a:r>
            <a:r>
              <a:rPr lang="en-GB" sz="1800" spc="-10" dirty="0">
                <a:latin typeface="Raleway Light" pitchFamily="2" charset="0"/>
                <a:cs typeface="Arial" panose="020B0604020202020204" pitchFamily="34" charset="0"/>
              </a:rPr>
              <a:t>purpose”.</a:t>
            </a:r>
            <a:endParaRPr lang="en-GB" sz="1800" dirty="0">
              <a:latin typeface="Raleway Light" pitchFamily="2" charset="0"/>
              <a:cs typeface="Arial" panose="020B0604020202020204" pitchFamily="34" charset="0"/>
            </a:endParaRPr>
          </a:p>
        </p:txBody>
      </p:sp>
      <p:pic>
        <p:nvPicPr>
          <p:cNvPr id="11" name="Picture 1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8607489-DFCC-69CC-9F32-123CF86613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35865" y="194224"/>
            <a:ext cx="1467777" cy="530522"/>
          </a:xfrm>
          <a:prstGeom prst="rect">
            <a:avLst/>
          </a:prstGeom>
        </p:spPr>
      </p:pic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DBA69499-CA1A-F9F5-91EB-35A68AEC8D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7160" y="4525663"/>
            <a:ext cx="471790" cy="471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9970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B384C">
            <a:alpha val="1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03CA50-9AA7-60A6-921E-3DE0A91ACFB2}"/>
              </a:ext>
            </a:extLst>
          </p:cNvPr>
          <p:cNvSpPr txBox="1">
            <a:spLocks/>
          </p:cNvSpPr>
          <p:nvPr/>
        </p:nvSpPr>
        <p:spPr>
          <a:xfrm>
            <a:off x="0" y="-8885"/>
            <a:ext cx="9144000" cy="909829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kern="1200">
                <a:solidFill>
                  <a:schemeClr val="bg1"/>
                </a:solidFill>
                <a:latin typeface="Helvetica Neue Ligh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Helvetica Neue Light"/>
              <a:ea typeface="+mj-ea"/>
              <a:cs typeface="+mj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A0DCB5F-F285-4A4F-379D-E874232D424C}"/>
              </a:ext>
            </a:extLst>
          </p:cNvPr>
          <p:cNvSpPr txBox="1"/>
          <p:nvPr/>
        </p:nvSpPr>
        <p:spPr>
          <a:xfrm>
            <a:off x="485926" y="272984"/>
            <a:ext cx="636401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  <a:latin typeface="Raleway SemiBold" pitchFamily="2" charset="0"/>
                <a:cs typeface="Arial" panose="020B0604020202020204" pitchFamily="34" charset="0"/>
              </a:rPr>
              <a:t>Advanced</a:t>
            </a:r>
            <a:r>
              <a:rPr lang="en-GB" sz="2400" b="1" spc="-70" dirty="0">
                <a:solidFill>
                  <a:schemeClr val="bg1"/>
                </a:solidFill>
                <a:latin typeface="Raleway SemiBold" pitchFamily="2" charset="0"/>
                <a:cs typeface="Arial" panose="020B0604020202020204" pitchFamily="34" charset="0"/>
              </a:rPr>
              <a:t> T</a:t>
            </a:r>
            <a:r>
              <a:rPr lang="en-GB" sz="2400" b="1" dirty="0">
                <a:solidFill>
                  <a:schemeClr val="bg1"/>
                </a:solidFill>
                <a:latin typeface="Raleway SemiBold" pitchFamily="2" charset="0"/>
                <a:cs typeface="Arial" panose="020B0604020202020204" pitchFamily="34" charset="0"/>
              </a:rPr>
              <a:t>herapeutic</a:t>
            </a:r>
            <a:r>
              <a:rPr lang="en-GB" sz="2400" b="1" spc="-60" dirty="0">
                <a:solidFill>
                  <a:schemeClr val="bg1"/>
                </a:solidFill>
                <a:latin typeface="Raleway SemiBold" pitchFamily="2" charset="0"/>
                <a:cs typeface="Arial" panose="020B0604020202020204" pitchFamily="34" charset="0"/>
              </a:rPr>
              <a:t> M</a:t>
            </a:r>
            <a:r>
              <a:rPr lang="en-GB" sz="2400" b="1" dirty="0">
                <a:solidFill>
                  <a:schemeClr val="bg1"/>
                </a:solidFill>
                <a:latin typeface="Raleway SemiBold" pitchFamily="2" charset="0"/>
                <a:cs typeface="Arial" panose="020B0604020202020204" pitchFamily="34" charset="0"/>
              </a:rPr>
              <a:t>edicinal</a:t>
            </a:r>
            <a:r>
              <a:rPr lang="en-GB" sz="2400" b="1" spc="-60" dirty="0">
                <a:solidFill>
                  <a:schemeClr val="bg1"/>
                </a:solidFill>
                <a:latin typeface="Raleway SemiBold" pitchFamily="2" charset="0"/>
                <a:cs typeface="Arial" panose="020B0604020202020204" pitchFamily="34" charset="0"/>
              </a:rPr>
              <a:t> </a:t>
            </a:r>
            <a:r>
              <a:rPr lang="en-GB" sz="2400" b="1" spc="-10" dirty="0">
                <a:solidFill>
                  <a:schemeClr val="bg1"/>
                </a:solidFill>
                <a:latin typeface="Raleway SemiBold" pitchFamily="2" charset="0"/>
                <a:cs typeface="Arial" panose="020B0604020202020204" pitchFamily="34" charset="0"/>
              </a:rPr>
              <a:t>Products</a:t>
            </a:r>
            <a:endParaRPr lang="en-GB" sz="2400" b="1" dirty="0">
              <a:solidFill>
                <a:schemeClr val="bg1"/>
              </a:solidFill>
              <a:latin typeface="Raleway SemiBold" pitchFamily="2" charset="0"/>
              <a:cs typeface="Arial" panose="020B0604020202020204" pitchFamily="34" charset="0"/>
            </a:endParaRPr>
          </a:p>
        </p:txBody>
      </p:sp>
      <p:pic>
        <p:nvPicPr>
          <p:cNvPr id="13" name="object 11">
            <a:extLst>
              <a:ext uri="{FF2B5EF4-FFF2-40B4-BE49-F238E27FC236}">
                <a16:creationId xmlns:a16="http://schemas.microsoft.com/office/drawing/2014/main" id="{E16EB61D-0F03-6525-2B7E-59EDC05BFAB0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23803" y="1415606"/>
            <a:ext cx="8252335" cy="2999542"/>
          </a:xfrm>
          <a:prstGeom prst="rect">
            <a:avLst/>
          </a:prstGeom>
        </p:spPr>
      </p:pic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42B87BB1-BFB4-EE27-63A1-A933B75268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5865" y="194224"/>
            <a:ext cx="1467777" cy="530522"/>
          </a:xfrm>
          <a:prstGeom prst="rect">
            <a:avLst/>
          </a:prstGeom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1EF382D5-2451-8A07-5B98-F784D2FB0E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160" y="4525663"/>
            <a:ext cx="471790" cy="471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7454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B384C">
            <a:alpha val="1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03CA50-9AA7-60A6-921E-3DE0A91ACFB2}"/>
              </a:ext>
            </a:extLst>
          </p:cNvPr>
          <p:cNvSpPr txBox="1">
            <a:spLocks/>
          </p:cNvSpPr>
          <p:nvPr/>
        </p:nvSpPr>
        <p:spPr>
          <a:xfrm>
            <a:off x="0" y="-8885"/>
            <a:ext cx="9144000" cy="909829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kern="1200">
                <a:solidFill>
                  <a:schemeClr val="bg1"/>
                </a:solidFill>
                <a:latin typeface="Helvetica Neue Ligh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Helvetica Neue Light"/>
              <a:ea typeface="+mj-ea"/>
              <a:cs typeface="+mj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B486F10-51DC-CBF9-0439-368369CA4B86}"/>
              </a:ext>
            </a:extLst>
          </p:cNvPr>
          <p:cNvSpPr txBox="1"/>
          <p:nvPr/>
        </p:nvSpPr>
        <p:spPr>
          <a:xfrm>
            <a:off x="340358" y="201526"/>
            <a:ext cx="715229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  <a:latin typeface="Raleway SemiBold" pitchFamily="2" charset="0"/>
                <a:cs typeface="Arial" panose="020B0604020202020204" pitchFamily="34" charset="0"/>
              </a:rPr>
              <a:t>CAR-T Cell Manufacturing</a:t>
            </a:r>
          </a:p>
        </p:txBody>
      </p:sp>
      <p:pic>
        <p:nvPicPr>
          <p:cNvPr id="4" name="Picture 3" descr="Diagram, timeline&#10;&#10;Description automatically generated">
            <a:extLst>
              <a:ext uri="{FF2B5EF4-FFF2-40B4-BE49-F238E27FC236}">
                <a16:creationId xmlns:a16="http://schemas.microsoft.com/office/drawing/2014/main" id="{8A726402-43BB-2F23-84B8-22BB6688BE3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80" b="9194"/>
          <a:stretch/>
        </p:blipFill>
        <p:spPr>
          <a:xfrm>
            <a:off x="1278977" y="1008493"/>
            <a:ext cx="6586045" cy="4016728"/>
          </a:xfrm>
          <a:prstGeom prst="rect">
            <a:avLst/>
          </a:prstGeom>
        </p:spPr>
      </p:pic>
      <p:pic>
        <p:nvPicPr>
          <p:cNvPr id="5" name="Picture 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4E958E9-BCE8-7442-759B-21A8B21423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5865" y="194224"/>
            <a:ext cx="1467777" cy="530522"/>
          </a:xfrm>
          <a:prstGeom prst="rect">
            <a:avLst/>
          </a:prstGeom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E14279EB-E4A3-A227-B8CF-5F3E460976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160" y="4525663"/>
            <a:ext cx="471790" cy="471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6873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B384C">
            <a:alpha val="1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03CA50-9AA7-60A6-921E-3DE0A91ACFB2}"/>
              </a:ext>
            </a:extLst>
          </p:cNvPr>
          <p:cNvSpPr txBox="1">
            <a:spLocks/>
          </p:cNvSpPr>
          <p:nvPr/>
        </p:nvSpPr>
        <p:spPr>
          <a:xfrm>
            <a:off x="0" y="-8885"/>
            <a:ext cx="9144000" cy="909829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kern="1200">
                <a:solidFill>
                  <a:schemeClr val="bg1"/>
                </a:solidFill>
                <a:latin typeface="Helvetica Neue Ligh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Helvetica Neue Light"/>
              <a:ea typeface="+mj-ea"/>
              <a:cs typeface="+mj-cs"/>
            </a:endParaRPr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97A4045C-0033-51CF-6432-5CB6CC0307B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0"/>
          <a:stretch/>
        </p:blipFill>
        <p:spPr>
          <a:xfrm>
            <a:off x="1533854" y="999809"/>
            <a:ext cx="6286500" cy="396049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D0A2CA6-7923-DDE0-3421-3358DC7A950B}"/>
              </a:ext>
            </a:extLst>
          </p:cNvPr>
          <p:cNvSpPr txBox="1"/>
          <p:nvPr/>
        </p:nvSpPr>
        <p:spPr>
          <a:xfrm>
            <a:off x="454395" y="263405"/>
            <a:ext cx="642707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Raleway SemiBold" pitchFamily="2" charset="0"/>
                <a:cs typeface="Arial" panose="020B0604020202020204" pitchFamily="34" charset="0"/>
              </a:rPr>
              <a:t>Potential Direction: </a:t>
            </a:r>
            <a:r>
              <a:rPr lang="en-GB" sz="2400" b="1" dirty="0">
                <a:solidFill>
                  <a:schemeClr val="bg1"/>
                </a:solidFill>
                <a:latin typeface="Raleway SemiBold" pitchFamily="2" charset="0"/>
                <a:cs typeface="Arial" panose="020B0604020202020204" pitchFamily="34" charset="0"/>
              </a:rPr>
              <a:t>The Use of</a:t>
            </a:r>
            <a:r>
              <a:rPr lang="en-GB" sz="2400" b="1" spc="-60" dirty="0">
                <a:solidFill>
                  <a:schemeClr val="bg1"/>
                </a:solidFill>
                <a:latin typeface="Raleway SemiBold" pitchFamily="2" charset="0"/>
                <a:cs typeface="Arial" panose="020B0604020202020204" pitchFamily="34" charset="0"/>
              </a:rPr>
              <a:t> </a:t>
            </a:r>
            <a:r>
              <a:rPr lang="en-GB" sz="2400" b="1" spc="-10" dirty="0">
                <a:solidFill>
                  <a:schemeClr val="bg1"/>
                </a:solidFill>
                <a:latin typeface="Raleway SemiBold" pitchFamily="2" charset="0"/>
                <a:cs typeface="Arial" panose="020B0604020202020204" pitchFamily="34" charset="0"/>
              </a:rPr>
              <a:t>CellShip®</a:t>
            </a:r>
            <a:endParaRPr lang="en-GB" sz="2400" b="1" dirty="0">
              <a:solidFill>
                <a:schemeClr val="bg1"/>
              </a:solidFill>
              <a:latin typeface="Raleway SemiBold" pitchFamily="2" charset="0"/>
              <a:cs typeface="Arial" panose="020B0604020202020204" pitchFamily="34" charset="0"/>
            </a:endParaRPr>
          </a:p>
          <a:p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F333289-1FC1-AA3F-FDBB-AB998D8E3E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5865" y="194224"/>
            <a:ext cx="1467777" cy="530522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D42C46CB-DA21-1B06-86F7-0EBFDE167A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160" y="4525663"/>
            <a:ext cx="471790" cy="471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4787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0211F6-582E-F786-CE03-B10AE2F8CBCF}"/>
              </a:ext>
            </a:extLst>
          </p:cNvPr>
          <p:cNvSpPr txBox="1">
            <a:spLocks/>
          </p:cNvSpPr>
          <p:nvPr/>
        </p:nvSpPr>
        <p:spPr>
          <a:xfrm>
            <a:off x="0" y="-8885"/>
            <a:ext cx="9144000" cy="909829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kern="1200">
                <a:solidFill>
                  <a:schemeClr val="bg1"/>
                </a:solidFill>
                <a:latin typeface="Helvetica Neue Ligh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Helvetica Neue Light"/>
              <a:ea typeface="+mj-ea"/>
              <a:cs typeface="+mj-cs"/>
            </a:endParaRPr>
          </a:p>
        </p:txBody>
      </p:sp>
      <p:sp>
        <p:nvSpPr>
          <p:cNvPr id="10" name="Rectangle 12"/>
          <p:cNvSpPr>
            <a:spLocks noChangeArrowheads="1"/>
          </p:cNvSpPr>
          <p:nvPr/>
        </p:nvSpPr>
        <p:spPr bwMode="auto">
          <a:xfrm>
            <a:off x="562829" y="127275"/>
            <a:ext cx="4104000" cy="972000"/>
          </a:xfrm>
          <a:prstGeom prst="rect">
            <a:avLst/>
          </a:prstGeom>
          <a:noFill/>
          <a:ln w="9525">
            <a:noFill/>
            <a:prstDash val="sysDot"/>
            <a:miter lim="800000"/>
            <a:headEnd/>
            <a:tailEnd/>
          </a:ln>
          <a:effectLst/>
        </p:spPr>
        <p:txBody>
          <a:bodyPr lIns="0" tIns="0" rIns="0" bIns="0" numCol="1" spcCol="7200000">
            <a:no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Raleway SemiBold" pitchFamily="2" charset="0"/>
              </a:rPr>
              <a:t>References 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39217" y="1214570"/>
            <a:ext cx="8278064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400" dirty="0">
                <a:latin typeface="Raleway Light" pitchFamily="2" charset="0"/>
                <a:cs typeface="Arial" panose="020B0604020202020204" pitchFamily="34" charset="0"/>
              </a:rPr>
              <a:t>Marek, N.T., </a:t>
            </a:r>
            <a:r>
              <a:rPr lang="en-GB" sz="1400" dirty="0" err="1">
                <a:latin typeface="Raleway Light" pitchFamily="2" charset="0"/>
                <a:cs typeface="Arial" panose="020B0604020202020204" pitchFamily="34" charset="0"/>
              </a:rPr>
              <a:t>Piekarska</a:t>
            </a:r>
            <a:r>
              <a:rPr lang="en-GB" sz="1400" dirty="0">
                <a:latin typeface="Raleway Light" pitchFamily="2" charset="0"/>
                <a:cs typeface="Arial" panose="020B0604020202020204" pitchFamily="34" charset="0"/>
              </a:rPr>
              <a:t>, K., </a:t>
            </a:r>
            <a:r>
              <a:rPr lang="en-GB" sz="1400" dirty="0" err="1">
                <a:latin typeface="Raleway Light" pitchFamily="2" charset="0"/>
                <a:cs typeface="Arial" panose="020B0604020202020204" pitchFamily="34" charset="0"/>
              </a:rPr>
              <a:t>Filipowicz</a:t>
            </a:r>
            <a:r>
              <a:rPr lang="en-GB" sz="1400" dirty="0">
                <a:latin typeface="Raleway Light" pitchFamily="2" charset="0"/>
                <a:cs typeface="Arial" panose="020B0604020202020204" pitchFamily="34" charset="0"/>
              </a:rPr>
              <a:t>, N., Piotrowski, A., </a:t>
            </a:r>
            <a:r>
              <a:rPr lang="en-GB" sz="1400" dirty="0" err="1">
                <a:latin typeface="Raleway Light" pitchFamily="2" charset="0"/>
                <a:cs typeface="Arial" panose="020B0604020202020204" pitchFamily="34" charset="0"/>
              </a:rPr>
              <a:t>Gucwa</a:t>
            </a:r>
            <a:r>
              <a:rPr lang="en-GB" sz="1400" dirty="0">
                <a:latin typeface="Raleway Light" pitchFamily="2" charset="0"/>
                <a:cs typeface="Arial" panose="020B0604020202020204" pitchFamily="34" charset="0"/>
              </a:rPr>
              <a:t>, M., Vogt, K,. </a:t>
            </a:r>
            <a:r>
              <a:rPr lang="en-GB" sz="1400" dirty="0" err="1">
                <a:latin typeface="Raleway Light" pitchFamily="2" charset="0"/>
                <a:cs typeface="Arial" panose="020B0604020202020204" pitchFamily="34" charset="0"/>
              </a:rPr>
              <a:t>Sawitzki</a:t>
            </a:r>
            <a:r>
              <a:rPr lang="en-GB" sz="1400" dirty="0">
                <a:latin typeface="Raleway Light" pitchFamily="2" charset="0"/>
                <a:cs typeface="Arial" panose="020B0604020202020204" pitchFamily="34" charset="0"/>
              </a:rPr>
              <a:t>, Birgit., Siebert, J., </a:t>
            </a:r>
            <a:r>
              <a:rPr lang="en-GB" sz="1400" dirty="0" err="1">
                <a:latin typeface="Raleway Light" pitchFamily="2" charset="0"/>
                <a:cs typeface="Arial" panose="020B0604020202020204" pitchFamily="34" charset="0"/>
              </a:rPr>
              <a:t>Trzonkowski</a:t>
            </a:r>
            <a:r>
              <a:rPr lang="en-GB" sz="1400" dirty="0">
                <a:latin typeface="Raleway Light" pitchFamily="2" charset="0"/>
                <a:cs typeface="Arial" panose="020B0604020202020204" pitchFamily="34" charset="0"/>
              </a:rPr>
              <a:t>, P 2017, ‘ Mild hypothermia provides </a:t>
            </a:r>
            <a:r>
              <a:rPr lang="en-GB" sz="1400" dirty="0" err="1">
                <a:latin typeface="Raleway Light" pitchFamily="2" charset="0"/>
                <a:cs typeface="Arial" panose="020B0604020202020204" pitchFamily="34" charset="0"/>
              </a:rPr>
              <a:t>Treg</a:t>
            </a:r>
            <a:r>
              <a:rPr lang="en-GB" sz="1400" dirty="0">
                <a:latin typeface="Raleway Light" pitchFamily="2" charset="0"/>
                <a:cs typeface="Arial" panose="020B0604020202020204" pitchFamily="34" charset="0"/>
              </a:rPr>
              <a:t> stability’. </a:t>
            </a:r>
            <a:r>
              <a:rPr lang="en-GB" sz="1400" i="1" dirty="0">
                <a:latin typeface="Raleway Light" pitchFamily="2" charset="0"/>
                <a:cs typeface="Arial" panose="020B0604020202020204" pitchFamily="34" charset="0"/>
              </a:rPr>
              <a:t>Scientific reports, </a:t>
            </a:r>
            <a:r>
              <a:rPr lang="en-GB" sz="1400" dirty="0">
                <a:latin typeface="Raleway Light" pitchFamily="2" charset="0"/>
                <a:cs typeface="Arial" panose="020B0604020202020204" pitchFamily="34" charset="0"/>
              </a:rPr>
              <a:t>vol. 7, no. 11915. </a:t>
            </a:r>
          </a:p>
          <a:p>
            <a:endParaRPr lang="en-GB" sz="1400" dirty="0">
              <a:latin typeface="Raleway Light" pitchFamily="2" charset="0"/>
              <a:cs typeface="Arial" panose="020B0604020202020204" pitchFamily="34" charset="0"/>
            </a:endParaRPr>
          </a:p>
          <a:p>
            <a:r>
              <a:rPr lang="en-GB" sz="1400" dirty="0">
                <a:latin typeface="Raleway Light" pitchFamily="2" charset="0"/>
                <a:cs typeface="Arial" panose="020B0604020202020204" pitchFamily="34" charset="0"/>
              </a:rPr>
              <a:t>Robinson, N.J., </a:t>
            </a:r>
            <a:r>
              <a:rPr lang="en-GB" sz="1400" dirty="0" err="1">
                <a:latin typeface="Raleway Light" pitchFamily="2" charset="0"/>
                <a:cs typeface="Arial" panose="020B0604020202020204" pitchFamily="34" charset="0"/>
              </a:rPr>
              <a:t>Picken</a:t>
            </a:r>
            <a:r>
              <a:rPr lang="en-GB" sz="1400" dirty="0">
                <a:latin typeface="Raleway Light" pitchFamily="2" charset="0"/>
                <a:cs typeface="Arial" panose="020B0604020202020204" pitchFamily="34" charset="0"/>
              </a:rPr>
              <a:t>, A., </a:t>
            </a:r>
            <a:r>
              <a:rPr lang="en-GB" sz="1400" dirty="0" err="1">
                <a:latin typeface="Raleway Light" pitchFamily="2" charset="0"/>
                <a:cs typeface="Arial" panose="020B0604020202020204" pitchFamily="34" charset="0"/>
              </a:rPr>
              <a:t>Coopman</a:t>
            </a:r>
            <a:r>
              <a:rPr lang="en-GB" sz="1400" dirty="0">
                <a:latin typeface="Raleway Light" pitchFamily="2" charset="0"/>
                <a:cs typeface="Arial" panose="020B0604020202020204" pitchFamily="34" charset="0"/>
              </a:rPr>
              <a:t>, K 2014, ‘Low temperature cell pausing: an alternative short-term preservation method for use in cell therapies including stem cell application’. </a:t>
            </a:r>
            <a:r>
              <a:rPr lang="en-GB" sz="1400" i="1" dirty="0">
                <a:latin typeface="Raleway Light" pitchFamily="2" charset="0"/>
                <a:cs typeface="Arial" panose="020B0604020202020204" pitchFamily="34" charset="0"/>
              </a:rPr>
              <a:t>Biotechnology letters, </a:t>
            </a:r>
            <a:r>
              <a:rPr lang="en-GB" sz="1400" dirty="0">
                <a:latin typeface="Raleway Light" pitchFamily="2" charset="0"/>
                <a:cs typeface="Arial" panose="020B0604020202020204" pitchFamily="34" charset="0"/>
              </a:rPr>
              <a:t>vol.36, no.2, pp.201-209.</a:t>
            </a:r>
          </a:p>
          <a:p>
            <a:endParaRPr lang="en-GB" sz="1400" dirty="0">
              <a:latin typeface="Raleway Light" pitchFamily="2" charset="0"/>
              <a:cs typeface="Arial" panose="020B0604020202020204" pitchFamily="34" charset="0"/>
            </a:endParaRPr>
          </a:p>
          <a:p>
            <a:r>
              <a:rPr lang="en-US" sz="1400" dirty="0">
                <a:latin typeface="Raleway Light" pitchFamily="2" charset="0"/>
                <a:cs typeface="Arial" panose="020B0604020202020204" pitchFamily="34" charset="0"/>
              </a:rPr>
              <a:t>Thomas A. Mace, </a:t>
            </a:r>
            <a:r>
              <a:rPr lang="en-US" sz="1400" dirty="0" err="1">
                <a:latin typeface="Raleway Light" pitchFamily="2" charset="0"/>
                <a:cs typeface="Arial" panose="020B0604020202020204" pitchFamily="34" charset="0"/>
              </a:rPr>
              <a:t>Lingwen</a:t>
            </a:r>
            <a:r>
              <a:rPr lang="en-US" sz="1400" dirty="0">
                <a:latin typeface="Raleway Light" pitchFamily="2" charset="0"/>
                <a:cs typeface="Arial" panose="020B0604020202020204" pitchFamily="34" charset="0"/>
              </a:rPr>
              <a:t> Zhong, Kathleen M. </a:t>
            </a:r>
            <a:r>
              <a:rPr lang="en-US" sz="1400" dirty="0" err="1">
                <a:latin typeface="Raleway Light" pitchFamily="2" charset="0"/>
                <a:cs typeface="Arial" panose="020B0604020202020204" pitchFamily="34" charset="0"/>
              </a:rPr>
              <a:t>Kokolus</a:t>
            </a:r>
            <a:r>
              <a:rPr lang="en-US" sz="1400" dirty="0">
                <a:latin typeface="Raleway Light" pitchFamily="2" charset="0"/>
                <a:cs typeface="Arial" panose="020B0604020202020204" pitchFamily="34" charset="0"/>
              </a:rPr>
              <a:t>, Elizabeth A. </a:t>
            </a:r>
            <a:r>
              <a:rPr lang="en-US" sz="1400" dirty="0" err="1">
                <a:latin typeface="Raleway Light" pitchFamily="2" charset="0"/>
                <a:cs typeface="Arial" panose="020B0604020202020204" pitchFamily="34" charset="0"/>
              </a:rPr>
              <a:t>Repasky</a:t>
            </a:r>
            <a:r>
              <a:rPr lang="en-US" sz="1400" dirty="0">
                <a:latin typeface="Raleway Light" pitchFamily="2" charset="0"/>
                <a:cs typeface="Arial" panose="020B0604020202020204" pitchFamily="34" charset="0"/>
              </a:rPr>
              <a:t> 2012, ’ Effector CD8 T cell IFN-</a:t>
            </a:r>
            <a:r>
              <a:rPr lang="el-GR" sz="1400" dirty="0">
                <a:latin typeface="Raleway Light" pitchFamily="2" charset="0"/>
                <a:cs typeface="Arial" panose="020B0604020202020204" pitchFamily="34" charset="0"/>
              </a:rPr>
              <a:t>γ </a:t>
            </a:r>
            <a:r>
              <a:rPr lang="en-US" sz="1400" dirty="0">
                <a:latin typeface="Raleway Light" pitchFamily="2" charset="0"/>
                <a:cs typeface="Arial" panose="020B0604020202020204" pitchFamily="34" charset="0"/>
              </a:rPr>
              <a:t>production and cytotoxicity are enhanced by mild hyperthermia’. </a:t>
            </a:r>
            <a:r>
              <a:rPr lang="en-US" sz="1400" i="1" dirty="0">
                <a:latin typeface="Raleway Light" pitchFamily="2" charset="0"/>
                <a:cs typeface="Arial" panose="020B0604020202020204" pitchFamily="34" charset="0"/>
              </a:rPr>
              <a:t>International Journal of Hyperthermia, </a:t>
            </a:r>
            <a:r>
              <a:rPr lang="en-US" sz="1400" dirty="0">
                <a:latin typeface="Raleway Light" pitchFamily="2" charset="0"/>
                <a:cs typeface="Arial" panose="020B0604020202020204" pitchFamily="34" charset="0"/>
              </a:rPr>
              <a:t>vol. 28, no.1, pp.9-18.</a:t>
            </a:r>
          </a:p>
          <a:p>
            <a:endParaRPr lang="en-US" sz="1400" dirty="0">
              <a:latin typeface="Raleway Light" pitchFamily="2" charset="0"/>
              <a:cs typeface="Arial" panose="020B0604020202020204" pitchFamily="34" charset="0"/>
            </a:endParaRPr>
          </a:p>
          <a:p>
            <a:r>
              <a:rPr lang="en-US" sz="1400" dirty="0" err="1">
                <a:latin typeface="Raleway Light" pitchFamily="2" charset="0"/>
                <a:cs typeface="Arial" panose="020B0604020202020204" pitchFamily="34" charset="0"/>
              </a:rPr>
              <a:t>Beilin</a:t>
            </a:r>
            <a:r>
              <a:rPr lang="en-US" sz="1400" dirty="0">
                <a:latin typeface="Raleway Light" pitchFamily="2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latin typeface="Raleway Light" pitchFamily="2" charset="0"/>
                <a:cs typeface="Arial" panose="020B0604020202020204" pitchFamily="34" charset="0"/>
              </a:rPr>
              <a:t>Shavit</a:t>
            </a:r>
            <a:r>
              <a:rPr lang="en-US" sz="1400" dirty="0">
                <a:latin typeface="Raleway Light" pitchFamily="2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latin typeface="Raleway Light" pitchFamily="2" charset="0"/>
                <a:cs typeface="Arial" panose="020B0604020202020204" pitchFamily="34" charset="0"/>
              </a:rPr>
              <a:t>Razumovsky</a:t>
            </a:r>
            <a:r>
              <a:rPr lang="en-US" sz="1400" dirty="0">
                <a:latin typeface="Raleway Light" pitchFamily="2" charset="0"/>
                <a:cs typeface="Arial" panose="020B0604020202020204" pitchFamily="34" charset="0"/>
              </a:rPr>
              <a:t>, Z., </a:t>
            </a:r>
            <a:r>
              <a:rPr lang="en-US" sz="1400" dirty="0" err="1">
                <a:latin typeface="Raleway Light" pitchFamily="2" charset="0"/>
                <a:cs typeface="Arial" panose="020B0604020202020204" pitchFamily="34" charset="0"/>
              </a:rPr>
              <a:t>Wolloch</a:t>
            </a:r>
            <a:r>
              <a:rPr lang="en-US" sz="1400" dirty="0">
                <a:latin typeface="Raleway Light" pitchFamily="2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latin typeface="Raleway Light" pitchFamily="2" charset="0"/>
                <a:cs typeface="Arial" panose="020B0604020202020204" pitchFamily="34" charset="0"/>
              </a:rPr>
              <a:t>Bessler</a:t>
            </a:r>
            <a:r>
              <a:rPr lang="en-US" sz="1400" dirty="0">
                <a:latin typeface="Raleway Light" pitchFamily="2" charset="0"/>
                <a:cs typeface="Arial" panose="020B0604020202020204" pitchFamily="34" charset="0"/>
              </a:rPr>
              <a:t> 1998, ‘Effects of Mild Perioperative Hypothermia on Cellular Immune Responses’. </a:t>
            </a:r>
            <a:r>
              <a:rPr lang="en-US" sz="1400" i="1" dirty="0">
                <a:latin typeface="Raleway Light" pitchFamily="2" charset="0"/>
              </a:rPr>
              <a:t>Anesthesiology,</a:t>
            </a:r>
            <a:r>
              <a:rPr lang="en-US" sz="1400" dirty="0">
                <a:latin typeface="Raleway Light" pitchFamily="2" charset="0"/>
              </a:rPr>
              <a:t> vol. 89, pp.113-1140.</a:t>
            </a:r>
          </a:p>
          <a:p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27B2B26-F828-A353-1679-0068849F6D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5865" y="194224"/>
            <a:ext cx="1467777" cy="530522"/>
          </a:xfrm>
          <a:prstGeom prst="rect">
            <a:avLst/>
          </a:prstGeom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14928881-4BA5-7658-CA69-3A682AEB45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" y="4525663"/>
            <a:ext cx="471790" cy="471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3721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6B6398-5C31-1080-1FBA-80EBF74B5F39}"/>
              </a:ext>
            </a:extLst>
          </p:cNvPr>
          <p:cNvSpPr txBox="1">
            <a:spLocks/>
          </p:cNvSpPr>
          <p:nvPr/>
        </p:nvSpPr>
        <p:spPr>
          <a:xfrm>
            <a:off x="0" y="-8515"/>
            <a:ext cx="9144000" cy="909829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kern="1200">
                <a:solidFill>
                  <a:schemeClr val="bg1"/>
                </a:solidFill>
                <a:latin typeface="Helvetica Neue Ligh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Helvetica Neue Light"/>
              <a:ea typeface="+mj-ea"/>
              <a:cs typeface="+mj-cs"/>
            </a:endParaRPr>
          </a:p>
        </p:txBody>
      </p:sp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4A0DCC85-475F-AB00-2FEF-80BD3513DA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5865" y="194224"/>
            <a:ext cx="1467777" cy="530522"/>
          </a:xfrm>
          <a:prstGeom prst="rect">
            <a:avLst/>
          </a:prstGeom>
        </p:spPr>
      </p:pic>
      <p:sp>
        <p:nvSpPr>
          <p:cNvPr id="4" name="Rectangle 12">
            <a:extLst>
              <a:ext uri="{FF2B5EF4-FFF2-40B4-BE49-F238E27FC236}">
                <a16:creationId xmlns:a16="http://schemas.microsoft.com/office/drawing/2014/main" id="{FA3D7585-7E7E-712E-3E5D-CC55C6295F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2828" y="127275"/>
            <a:ext cx="4862611" cy="972000"/>
          </a:xfrm>
          <a:prstGeom prst="rect">
            <a:avLst/>
          </a:prstGeom>
          <a:noFill/>
          <a:ln w="9525">
            <a:noFill/>
            <a:prstDash val="sysDot"/>
            <a:miter lim="800000"/>
            <a:headEnd/>
            <a:tailEnd/>
          </a:ln>
          <a:effectLst/>
        </p:spPr>
        <p:txBody>
          <a:bodyPr lIns="0" tIns="0" rIns="0" bIns="0" numCol="1" spcCol="7200000">
            <a:no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Raleway SemiBold" pitchFamily="2" charset="0"/>
              </a:rPr>
              <a:t>Acknowledgements </a:t>
            </a: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2A3D9463-B6F1-AA2C-6715-9C0677CEEF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160" y="4525663"/>
            <a:ext cx="471790" cy="471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8578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28AA61EB-C296-4C43-9006-08FDE2A2AFB4}"/>
              </a:ext>
            </a:extLst>
          </p:cNvPr>
          <p:cNvSpPr txBox="1"/>
          <p:nvPr/>
        </p:nvSpPr>
        <p:spPr>
          <a:xfrm>
            <a:off x="1520842" y="2745813"/>
            <a:ext cx="7200137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500" b="1" dirty="0">
                <a:solidFill>
                  <a:srgbClr val="1C3354"/>
                </a:solidFill>
                <a:latin typeface="Raleway" pitchFamily="2" charset="0"/>
              </a:rPr>
              <a:t>Abeer AL </a:t>
            </a:r>
            <a:r>
              <a:rPr lang="en-GB" sz="1500" b="1" dirty="0" err="1">
                <a:solidFill>
                  <a:srgbClr val="1C3354"/>
                </a:solidFill>
                <a:latin typeface="Raleway" pitchFamily="2" charset="0"/>
              </a:rPr>
              <a:t>Hubaysh</a:t>
            </a:r>
            <a:r>
              <a:rPr lang="en-GB" sz="1500" b="1" dirty="0">
                <a:solidFill>
                  <a:srgbClr val="1C3354"/>
                </a:solidFill>
                <a:latin typeface="Raleway" pitchFamily="2" charset="0"/>
              </a:rPr>
              <a:t>, PhD </a:t>
            </a:r>
          </a:p>
          <a:p>
            <a:endParaRPr lang="en-GB" sz="1200" dirty="0">
              <a:solidFill>
                <a:srgbClr val="1C3354"/>
              </a:solidFill>
              <a:latin typeface="Raleway" pitchFamily="2" charset="0"/>
            </a:endParaRPr>
          </a:p>
          <a:p>
            <a:r>
              <a:rPr lang="en-GB" sz="1200" dirty="0">
                <a:solidFill>
                  <a:srgbClr val="1C3354"/>
                </a:solidFill>
                <a:latin typeface="Raleway" pitchFamily="2" charset="0"/>
              </a:rPr>
              <a:t>Web: </a:t>
            </a:r>
            <a:r>
              <a:rPr lang="en-GB" sz="1200" dirty="0">
                <a:solidFill>
                  <a:srgbClr val="1C3354"/>
                </a:solidFill>
                <a:latin typeface="Raleway" pitchFamily="2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www.lifesciencegroup.co.uk</a:t>
            </a:r>
            <a:endParaRPr lang="en-GB" sz="1200" dirty="0">
              <a:solidFill>
                <a:srgbClr val="1C3354"/>
              </a:solidFill>
              <a:latin typeface="Raleway" pitchFamily="2" charset="0"/>
            </a:endParaRPr>
          </a:p>
          <a:p>
            <a:r>
              <a:rPr lang="en-GB" sz="1200" dirty="0">
                <a:solidFill>
                  <a:srgbClr val="1C3354"/>
                </a:solidFill>
                <a:latin typeface="Raleway" pitchFamily="2" charset="0"/>
              </a:rPr>
              <a:t>Email: abeeralhubaysh@lifesciencegroup.co.uk</a:t>
            </a:r>
          </a:p>
          <a:p>
            <a:endParaRPr lang="en-GB" sz="1200" dirty="0">
              <a:solidFill>
                <a:srgbClr val="1C3354"/>
              </a:solidFill>
              <a:latin typeface="Raleway" pitchFamily="2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F457D2-34CC-0CF4-3516-B6FD2B5BCCB4}"/>
              </a:ext>
            </a:extLst>
          </p:cNvPr>
          <p:cNvSpPr txBox="1"/>
          <p:nvPr/>
        </p:nvSpPr>
        <p:spPr>
          <a:xfrm>
            <a:off x="1520842" y="1812912"/>
            <a:ext cx="457316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rgbClr val="1C3354"/>
                </a:solidFill>
                <a:latin typeface="Raleway" pitchFamily="2" charset="0"/>
              </a:rPr>
              <a:t>Thank You</a:t>
            </a:r>
          </a:p>
        </p:txBody>
      </p:sp>
      <p:pic>
        <p:nvPicPr>
          <p:cNvPr id="35" name="Picture 34" descr="Logo&#10;&#10;Description automatically generated">
            <a:extLst>
              <a:ext uri="{FF2B5EF4-FFF2-40B4-BE49-F238E27FC236}">
                <a16:creationId xmlns:a16="http://schemas.microsoft.com/office/drawing/2014/main" id="{9884448C-98D9-00F4-7A29-B5D81C4007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842" y="515633"/>
            <a:ext cx="2108988" cy="76228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54C3DF-4062-B608-DE78-015062C9CD3E}"/>
              </a:ext>
            </a:extLst>
          </p:cNvPr>
          <p:cNvSpPr/>
          <p:nvPr/>
        </p:nvSpPr>
        <p:spPr>
          <a:xfrm>
            <a:off x="1" y="0"/>
            <a:ext cx="1196651" cy="5143500"/>
          </a:xfrm>
          <a:prstGeom prst="rect">
            <a:avLst/>
          </a:prstGeom>
          <a:solidFill>
            <a:srgbClr val="223460"/>
          </a:solidFill>
          <a:ln>
            <a:solidFill>
              <a:srgbClr val="2234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>
              <a:ln>
                <a:solidFill>
                  <a:sysClr val="windowText" lastClr="000000"/>
                </a:solidFill>
              </a:ln>
              <a:solidFill>
                <a:srgbClr val="22346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E2061E6-1F3C-BFC2-9864-29297BA346EC}"/>
              </a:ext>
            </a:extLst>
          </p:cNvPr>
          <p:cNvSpPr txBox="1"/>
          <p:nvPr/>
        </p:nvSpPr>
        <p:spPr>
          <a:xfrm>
            <a:off x="17097" y="4919124"/>
            <a:ext cx="4575572" cy="2077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750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© LSG 2023</a:t>
            </a:r>
          </a:p>
        </p:txBody>
      </p:sp>
    </p:spTree>
    <p:extLst>
      <p:ext uri="{BB962C8B-B14F-4D97-AF65-F5344CB8AC3E}">
        <p14:creationId xmlns:p14="http://schemas.microsoft.com/office/powerpoint/2010/main" val="10985795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B384C">
            <a:alpha val="1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3D739AF2-398F-2FAD-92B7-03198D01478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909829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kern="1200">
                <a:solidFill>
                  <a:schemeClr val="bg1"/>
                </a:solidFill>
                <a:latin typeface="Helvetica Neue Ligh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Helvetica Neue Light"/>
              <a:ea typeface="+mj-ea"/>
              <a:cs typeface="+mj-cs"/>
            </a:endParaRPr>
          </a:p>
        </p:txBody>
      </p:sp>
      <p:sp>
        <p:nvSpPr>
          <p:cNvPr id="10" name="Rectangle 12"/>
          <p:cNvSpPr>
            <a:spLocks noChangeArrowheads="1"/>
          </p:cNvSpPr>
          <p:nvPr/>
        </p:nvSpPr>
        <p:spPr bwMode="auto">
          <a:xfrm>
            <a:off x="468000" y="355591"/>
            <a:ext cx="8394646" cy="369155"/>
          </a:xfrm>
          <a:prstGeom prst="rect">
            <a:avLst/>
          </a:prstGeom>
          <a:noFill/>
          <a:ln w="9525">
            <a:noFill/>
            <a:prstDash val="sysDot"/>
            <a:miter lim="800000"/>
            <a:headEnd/>
            <a:tailEnd/>
          </a:ln>
          <a:effectLst/>
        </p:spPr>
        <p:txBody>
          <a:bodyPr lIns="0" tIns="0" rIns="0" bIns="0" numCol="1" spcCol="7200000">
            <a:noAutofit/>
          </a:bodyPr>
          <a:lstStyle/>
          <a:p>
            <a:pPr>
              <a:lnSpc>
                <a:spcPts val="3800"/>
              </a:lnSpc>
            </a:pPr>
            <a:r>
              <a:rPr lang="en-US" sz="3600" baseline="30000" dirty="0">
                <a:solidFill>
                  <a:schemeClr val="bg1"/>
                </a:solidFill>
                <a:latin typeface="Raleway SemiBold" pitchFamily="2" charset="0"/>
                <a:ea typeface="Arial" charset="0"/>
                <a:cs typeface="Arial" charset="0"/>
              </a:rPr>
              <a:t>Bio-preservation of Cellular Therapy Product</a:t>
            </a:r>
            <a:endParaRPr lang="en-GB" sz="3600" baseline="30000" dirty="0">
              <a:solidFill>
                <a:schemeClr val="bg1"/>
              </a:solidFill>
              <a:latin typeface="Raleway SemiBold" pitchFamily="2" charset="0"/>
              <a:ea typeface="Arial" charset="0"/>
              <a:cs typeface="Arial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14E6ACB-CFDB-8DB6-1189-237E163A862C}"/>
              </a:ext>
            </a:extLst>
          </p:cNvPr>
          <p:cNvSpPr/>
          <p:nvPr/>
        </p:nvSpPr>
        <p:spPr>
          <a:xfrm>
            <a:off x="348423" y="1550935"/>
            <a:ext cx="2069657" cy="635139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Raleway Light" pitchFamily="2" charset="0"/>
                <a:cs typeface="Arial" panose="020B0604020202020204" pitchFamily="34" charset="0"/>
              </a:rPr>
              <a:t>1: Cryopreservation</a:t>
            </a:r>
          </a:p>
          <a:p>
            <a:pPr algn="ctr"/>
            <a:r>
              <a:rPr lang="en-US" sz="1600" dirty="0">
                <a:latin typeface="Raleway Light" pitchFamily="2" charset="0"/>
                <a:cs typeface="Arial" panose="020B0604020202020204" pitchFamily="34" charset="0"/>
              </a:rPr>
              <a:t>(Freezing)</a:t>
            </a:r>
            <a:endParaRPr lang="en-GB" sz="1600" dirty="0">
              <a:latin typeface="Raleway Light" pitchFamily="2" charset="0"/>
              <a:cs typeface="Arial" panose="020B0604020202020204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CA073C3-91AD-A2DF-B336-6FDEC9A1898D}"/>
              </a:ext>
            </a:extLst>
          </p:cNvPr>
          <p:cNvSpPr/>
          <p:nvPr/>
        </p:nvSpPr>
        <p:spPr>
          <a:xfrm>
            <a:off x="348423" y="3242681"/>
            <a:ext cx="2096086" cy="635139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Raleway Light" pitchFamily="2" charset="0"/>
                <a:cs typeface="Arial" panose="020B0604020202020204" pitchFamily="34" charset="0"/>
              </a:rPr>
              <a:t>2: Hypothermic storage</a:t>
            </a:r>
            <a:endParaRPr lang="en-GB" sz="1600" dirty="0">
              <a:latin typeface="Raleway Light" pitchFamily="2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D325D2-8A51-63CC-5F4B-A41994D72929}"/>
              </a:ext>
            </a:extLst>
          </p:cNvPr>
          <p:cNvSpPr txBox="1"/>
          <p:nvPr/>
        </p:nvSpPr>
        <p:spPr>
          <a:xfrm>
            <a:off x="2606286" y="1475406"/>
            <a:ext cx="65377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Raleway Light" pitchFamily="2" charset="0"/>
                <a:cs typeface="Arial" panose="020B0604020202020204" pitchFamily="34" charset="0"/>
              </a:rPr>
              <a:t>Preservation of biological samples in a state of suspended animation at cryogenic temperature (-196°C)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Raleway Light" pitchFamily="2" charset="0"/>
                <a:cs typeface="Arial" panose="020B0604020202020204" pitchFamily="34" charset="0"/>
              </a:rPr>
              <a:t>Mechanism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Raleway Light" pitchFamily="2" charset="0"/>
                <a:cs typeface="Arial" panose="020B0604020202020204" pitchFamily="34" charset="0"/>
              </a:rPr>
              <a:t>Requires cryoprotectants e.g. DMSO, </a:t>
            </a:r>
            <a:r>
              <a:rPr lang="en-US" sz="1600" dirty="0" err="1">
                <a:latin typeface="Raleway Light" pitchFamily="2" charset="0"/>
                <a:cs typeface="Arial" panose="020B0604020202020204" pitchFamily="34" charset="0"/>
              </a:rPr>
              <a:t>etc</a:t>
            </a:r>
            <a:endParaRPr lang="en-US" sz="1600" dirty="0">
              <a:latin typeface="Raleway Light" pitchFamily="2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Raleway Light" pitchFamily="2" charset="0"/>
                <a:cs typeface="Arial" panose="020B0604020202020204" pitchFamily="34" charset="0"/>
              </a:rPr>
              <a:t>Vitrification or slow freezing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AC9AD7-7EF9-A715-B007-DB95D713AC63}"/>
              </a:ext>
            </a:extLst>
          </p:cNvPr>
          <p:cNvSpPr txBox="1"/>
          <p:nvPr/>
        </p:nvSpPr>
        <p:spPr>
          <a:xfrm>
            <a:off x="2606286" y="3145907"/>
            <a:ext cx="633607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Raleway Light" pitchFamily="2" charset="0"/>
                <a:cs typeface="Arial" panose="020B0604020202020204" pitchFamily="34" charset="0"/>
              </a:rPr>
              <a:t>When cells are maintained at a temperature of 35°C or less, which causes lower activity in ATP synthesis and alter cell membrane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Raleway Light" pitchFamily="2" charset="0"/>
                <a:cs typeface="Arial" panose="020B0604020202020204" pitchFamily="34" charset="0"/>
              </a:rPr>
              <a:t>Mild hypothermia (32°C-35°C), moderate hypothermia (28°C- 32°C) severe hypothermia (20°C- 28°C), and chill (&lt;20°C)</a:t>
            </a:r>
          </a:p>
        </p:txBody>
      </p:sp>
      <p:pic>
        <p:nvPicPr>
          <p:cNvPr id="2" name="Picture 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D1B3122B-0F46-7B1D-0BC4-0BADA148D8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5865" y="194224"/>
            <a:ext cx="1467777" cy="530522"/>
          </a:xfrm>
          <a:prstGeom prst="rect">
            <a:avLst/>
          </a:prstGeom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B92C7B2B-CE30-F419-6872-97B378D74F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" y="4525663"/>
            <a:ext cx="471790" cy="471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434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B384C">
            <a:alpha val="1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E0C087B2-6535-05A9-2970-9F7E1DEFDD02}"/>
              </a:ext>
            </a:extLst>
          </p:cNvPr>
          <p:cNvSpPr txBox="1">
            <a:spLocks/>
          </p:cNvSpPr>
          <p:nvPr/>
        </p:nvSpPr>
        <p:spPr>
          <a:xfrm>
            <a:off x="0" y="4571"/>
            <a:ext cx="9144000" cy="909829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kern="1200">
                <a:solidFill>
                  <a:schemeClr val="bg1"/>
                </a:solidFill>
                <a:latin typeface="Helvetica Neue Ligh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52932" y="201526"/>
            <a:ext cx="61574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  <a:latin typeface="Raleway SemiBold" pitchFamily="2" charset="0"/>
                <a:cs typeface="Arial" panose="020B0604020202020204" pitchFamily="34" charset="0"/>
              </a:rPr>
              <a:t>Hypothermic Storage Preservation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52932" y="1067268"/>
            <a:ext cx="4216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Raleway Light" pitchFamily="2" charset="0"/>
                <a:cs typeface="Arial" panose="020B0604020202020204" pitchFamily="34" charset="0"/>
              </a:rPr>
              <a:t>The current successes of cell pausing: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1333602"/>
              </p:ext>
            </p:extLst>
          </p:nvPr>
        </p:nvGraphicFramePr>
        <p:xfrm>
          <a:off x="552932" y="1589469"/>
          <a:ext cx="8430916" cy="2728906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2820188">
                  <a:extLst>
                    <a:ext uri="{9D8B030D-6E8A-4147-A177-3AD203B41FA5}">
                      <a16:colId xmlns:a16="http://schemas.microsoft.com/office/drawing/2014/main" val="2957380133"/>
                    </a:ext>
                  </a:extLst>
                </a:gridCol>
                <a:gridCol w="1717040">
                  <a:extLst>
                    <a:ext uri="{9D8B030D-6E8A-4147-A177-3AD203B41FA5}">
                      <a16:colId xmlns:a16="http://schemas.microsoft.com/office/drawing/2014/main" val="2569524732"/>
                    </a:ext>
                  </a:extLst>
                </a:gridCol>
                <a:gridCol w="1245901">
                  <a:extLst>
                    <a:ext uri="{9D8B030D-6E8A-4147-A177-3AD203B41FA5}">
                      <a16:colId xmlns:a16="http://schemas.microsoft.com/office/drawing/2014/main" val="2234329288"/>
                    </a:ext>
                  </a:extLst>
                </a:gridCol>
                <a:gridCol w="1553298">
                  <a:extLst>
                    <a:ext uri="{9D8B030D-6E8A-4147-A177-3AD203B41FA5}">
                      <a16:colId xmlns:a16="http://schemas.microsoft.com/office/drawing/2014/main" val="2236696623"/>
                    </a:ext>
                  </a:extLst>
                </a:gridCol>
                <a:gridCol w="1094489">
                  <a:extLst>
                    <a:ext uri="{9D8B030D-6E8A-4147-A177-3AD203B41FA5}">
                      <a16:colId xmlns:a16="http://schemas.microsoft.com/office/drawing/2014/main" val="1770342859"/>
                    </a:ext>
                  </a:extLst>
                </a:gridCol>
              </a:tblGrid>
              <a:tr h="378375">
                <a:tc>
                  <a:txBody>
                    <a:bodyPr/>
                    <a:lstStyle/>
                    <a:p>
                      <a:pPr algn="l"/>
                      <a:r>
                        <a:rPr lang="en-GB" sz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Raleway Light" pitchFamily="2" charset="0"/>
                          <a:cs typeface="Arial" panose="020B0604020202020204" pitchFamily="34" charset="0"/>
                        </a:rPr>
                        <a:t>Cell type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Raleway Light" pitchFamily="2" charset="0"/>
                          <a:cs typeface="Arial" panose="020B0604020202020204" pitchFamily="34" charset="0"/>
                        </a:rPr>
                        <a:t>Storage temperature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Raleway Light" pitchFamily="2" charset="0"/>
                          <a:cs typeface="Arial" panose="020B0604020202020204" pitchFamily="34" charset="0"/>
                        </a:rPr>
                        <a:t>Exposure time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Raleway Light" pitchFamily="2" charset="0"/>
                          <a:cs typeface="Arial" panose="020B0604020202020204" pitchFamily="34" charset="0"/>
                        </a:rPr>
                        <a:t>Storage media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Raleway Light" pitchFamily="2" charset="0"/>
                          <a:cs typeface="Arial" panose="020B0604020202020204" pitchFamily="34" charset="0"/>
                        </a:rPr>
                        <a:t>%viability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9856875"/>
                  </a:ext>
                </a:extLst>
              </a:tr>
              <a:tr h="433436">
                <a:tc>
                  <a:txBody>
                    <a:bodyPr/>
                    <a:lstStyle/>
                    <a:p>
                      <a:pPr algn="l"/>
                      <a:r>
                        <a:rPr lang="en-GB" sz="1200" dirty="0">
                          <a:latin typeface="Raleway Light" pitchFamily="2" charset="0"/>
                          <a:cs typeface="Arial" panose="020B0604020202020204" pitchFamily="34" charset="0"/>
                        </a:rPr>
                        <a:t>Mesenchymal stem cells </a:t>
                      </a:r>
                      <a:r>
                        <a:rPr lang="en-GB" sz="1100" dirty="0">
                          <a:latin typeface="Raleway Light" pitchFamily="2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GB" sz="1100" dirty="0" err="1">
                          <a:latin typeface="Raleway Light" pitchFamily="2" charset="0"/>
                          <a:cs typeface="Arial" panose="020B0604020202020204" pitchFamily="34" charset="0"/>
                        </a:rPr>
                        <a:t>hMSC</a:t>
                      </a:r>
                      <a:r>
                        <a:rPr lang="en-GB" sz="1100" dirty="0">
                          <a:latin typeface="Raleway Light" pitchFamily="2" charset="0"/>
                          <a:cs typeface="Arial" panose="020B0604020202020204" pitchFamily="34" charset="0"/>
                        </a:rPr>
                        <a:t>).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200" dirty="0">
                          <a:latin typeface="Raleway Light" pitchFamily="2" charset="0"/>
                          <a:cs typeface="Arial" panose="020B0604020202020204" pitchFamily="34" charset="0"/>
                        </a:rPr>
                        <a:t>4</a:t>
                      </a:r>
                      <a:r>
                        <a:rPr lang="en-GB" sz="1200" baseline="30000" dirty="0">
                          <a:latin typeface="Raleway Light" pitchFamily="2" charset="0"/>
                          <a:cs typeface="Arial" panose="020B0604020202020204" pitchFamily="34" charset="0"/>
                        </a:rPr>
                        <a:t>o</a:t>
                      </a:r>
                      <a:r>
                        <a:rPr lang="en-GB" sz="1200" dirty="0">
                          <a:latin typeface="Raleway Light" pitchFamily="2" charset="0"/>
                          <a:cs typeface="Arial" panose="020B0604020202020204" pitchFamily="34" charset="0"/>
                        </a:rPr>
                        <a:t>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200" dirty="0">
                          <a:latin typeface="Raleway Light" pitchFamily="2" charset="0"/>
                          <a:cs typeface="Arial" panose="020B0604020202020204" pitchFamily="34" charset="0"/>
                        </a:rPr>
                        <a:t>46-96h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200" dirty="0">
                          <a:latin typeface="Raleway Light" pitchFamily="2" charset="0"/>
                          <a:cs typeface="Arial" panose="020B0604020202020204" pitchFamily="34" charset="0"/>
                        </a:rPr>
                        <a:t>HTS-FRS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200" dirty="0">
                          <a:latin typeface="Raleway Light" pitchFamily="2" charset="0"/>
                          <a:cs typeface="Arial" panose="020B0604020202020204" pitchFamily="34" charset="0"/>
                        </a:rPr>
                        <a:t>85%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65631702"/>
                  </a:ext>
                </a:extLst>
              </a:tr>
              <a:tr h="655850">
                <a:tc>
                  <a:txBody>
                    <a:bodyPr/>
                    <a:lstStyle/>
                    <a:p>
                      <a:pPr algn="l"/>
                      <a:r>
                        <a:rPr lang="en-GB" sz="1200" dirty="0">
                          <a:latin typeface="Raleway Light" pitchFamily="2" charset="0"/>
                          <a:cs typeface="Arial" panose="020B0604020202020204" pitchFamily="34" charset="0"/>
                        </a:rPr>
                        <a:t>Human</a:t>
                      </a:r>
                      <a:r>
                        <a:rPr lang="en-GB" sz="1200" baseline="0" dirty="0">
                          <a:latin typeface="Raleway Light" pitchFamily="2" charset="0"/>
                          <a:cs typeface="Arial" panose="020B0604020202020204" pitchFamily="34" charset="0"/>
                        </a:rPr>
                        <a:t> embryonic stem cells. </a:t>
                      </a:r>
                      <a:endParaRPr lang="en-GB" sz="1200" dirty="0">
                        <a:latin typeface="Raleway Light" pitchFamily="2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latin typeface="Raleway Light" pitchFamily="2" charset="0"/>
                          <a:cs typeface="Arial" panose="020B0604020202020204" pitchFamily="34" charset="0"/>
                        </a:rPr>
                        <a:t>4</a:t>
                      </a:r>
                      <a:r>
                        <a:rPr lang="en-GB" sz="1200" baseline="30000" dirty="0">
                          <a:latin typeface="Raleway Light" pitchFamily="2" charset="0"/>
                          <a:cs typeface="Arial" panose="020B0604020202020204" pitchFamily="34" charset="0"/>
                        </a:rPr>
                        <a:t>o</a:t>
                      </a:r>
                      <a:r>
                        <a:rPr lang="en-GB" sz="1200" dirty="0">
                          <a:latin typeface="Raleway Light" pitchFamily="2" charset="0"/>
                          <a:cs typeface="Arial" panose="020B0604020202020204" pitchFamily="34" charset="0"/>
                        </a:rPr>
                        <a:t>C</a:t>
                      </a:r>
                      <a:r>
                        <a:rPr lang="en-GB" sz="1200" baseline="0" dirty="0">
                          <a:latin typeface="Raleway Light" pitchFamily="2" charset="0"/>
                          <a:cs typeface="Arial" panose="020B0604020202020204" pitchFamily="34" charset="0"/>
                        </a:rPr>
                        <a:t> and 25</a:t>
                      </a:r>
                      <a:r>
                        <a:rPr lang="en-GB" sz="1200" baseline="30000" dirty="0">
                          <a:latin typeface="Raleway Light" pitchFamily="2" charset="0"/>
                          <a:cs typeface="Arial" panose="020B0604020202020204" pitchFamily="34" charset="0"/>
                        </a:rPr>
                        <a:t>o</a:t>
                      </a:r>
                      <a:r>
                        <a:rPr lang="en-GB" sz="1200" dirty="0">
                          <a:latin typeface="Raleway Light" pitchFamily="2" charset="0"/>
                          <a:cs typeface="Arial" panose="020B0604020202020204" pitchFamily="34" charset="0"/>
                        </a:rPr>
                        <a:t>C</a:t>
                      </a:r>
                      <a:r>
                        <a:rPr lang="en-GB" sz="1200" baseline="0" dirty="0">
                          <a:latin typeface="Raleway Light" pitchFamily="2" charset="0"/>
                          <a:cs typeface="Arial" panose="020B0604020202020204" pitchFamily="34" charset="0"/>
                        </a:rPr>
                        <a:t> </a:t>
                      </a:r>
                      <a:endParaRPr lang="en-GB" sz="1200" dirty="0">
                        <a:latin typeface="Raleway Light" pitchFamily="2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200" dirty="0">
                          <a:latin typeface="Raleway Light" pitchFamily="2" charset="0"/>
                          <a:cs typeface="Arial" panose="020B0604020202020204" pitchFamily="34" charset="0"/>
                        </a:rPr>
                        <a:t>24-48h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200" dirty="0">
                          <a:latin typeface="Raleway Light" pitchFamily="2" charset="0"/>
                          <a:cs typeface="Arial" panose="020B0604020202020204" pitchFamily="34" charset="0"/>
                        </a:rPr>
                        <a:t>DMEM/F12 with Serum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200" dirty="0">
                          <a:latin typeface="Raleway Light" pitchFamily="2" charset="0"/>
                          <a:cs typeface="Arial" panose="020B0604020202020204" pitchFamily="34" charset="0"/>
                        </a:rPr>
                        <a:t>69%</a:t>
                      </a:r>
                      <a:r>
                        <a:rPr lang="en-GB" sz="1200" baseline="0" dirty="0">
                          <a:latin typeface="Raleway Light" pitchFamily="2" charset="0"/>
                          <a:cs typeface="Arial" panose="020B0604020202020204" pitchFamily="34" charset="0"/>
                        </a:rPr>
                        <a:t> and 77% </a:t>
                      </a:r>
                      <a:r>
                        <a:rPr lang="en-GB" sz="1100" baseline="0" dirty="0">
                          <a:latin typeface="Raleway Light" pitchFamily="2" charset="0"/>
                          <a:cs typeface="Arial" panose="020B0604020202020204" pitchFamily="34" charset="0"/>
                        </a:rPr>
                        <a:t>respectively.</a:t>
                      </a:r>
                      <a:endParaRPr lang="en-GB" sz="1100" dirty="0">
                        <a:latin typeface="Raleway Light" pitchFamily="2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00762921"/>
                  </a:ext>
                </a:extLst>
              </a:tr>
              <a:tr h="529725">
                <a:tc>
                  <a:txBody>
                    <a:bodyPr/>
                    <a:lstStyle/>
                    <a:p>
                      <a:pPr algn="l"/>
                      <a:r>
                        <a:rPr lang="en-GB" sz="1200" dirty="0">
                          <a:latin typeface="Raleway Light" pitchFamily="2" charset="0"/>
                          <a:cs typeface="Arial" panose="020B0604020202020204" pitchFamily="34" charset="0"/>
                        </a:rPr>
                        <a:t>Human embryonic kidney cells </a:t>
                      </a:r>
                      <a:r>
                        <a:rPr lang="en-GB" sz="1050" dirty="0">
                          <a:latin typeface="Raleway Light" pitchFamily="2" charset="0"/>
                          <a:cs typeface="Arial" panose="020B0604020202020204" pitchFamily="34" charset="0"/>
                        </a:rPr>
                        <a:t>(HEK293E).</a:t>
                      </a:r>
                      <a:endParaRPr lang="en-GB" sz="1200" dirty="0">
                        <a:latin typeface="Raleway Light" pitchFamily="2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Raleway Light" pitchFamily="2" charset="0"/>
                          <a:cs typeface="Arial" panose="020B0604020202020204" pitchFamily="34" charset="0"/>
                        </a:rPr>
                        <a:t>4</a:t>
                      </a:r>
                      <a:r>
                        <a:rPr kumimoji="0" lang="en-GB" sz="1200" u="none" strike="noStrike" kern="1200" cap="none" spc="0" normalizeH="0" baseline="3000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Raleway Light" pitchFamily="2" charset="0"/>
                          <a:cs typeface="Arial" panose="020B0604020202020204" pitchFamily="34" charset="0"/>
                        </a:rPr>
                        <a:t>o</a:t>
                      </a:r>
                      <a:r>
                        <a:rPr kumimoji="0" lang="en-GB" sz="12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Raleway Light" pitchFamily="2" charset="0"/>
                          <a:cs typeface="Arial" panose="020B0604020202020204" pitchFamily="34" charset="0"/>
                        </a:rPr>
                        <a:t>C and 24</a:t>
                      </a:r>
                      <a:r>
                        <a:rPr kumimoji="0" lang="en-GB" sz="1200" u="none" strike="noStrike" kern="1200" cap="none" spc="0" normalizeH="0" baseline="3000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Raleway Light" pitchFamily="2" charset="0"/>
                          <a:cs typeface="Arial" panose="020B0604020202020204" pitchFamily="34" charset="0"/>
                        </a:rPr>
                        <a:t>o</a:t>
                      </a:r>
                      <a:r>
                        <a:rPr kumimoji="0" lang="en-GB" sz="12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Raleway Light" pitchFamily="2" charset="0"/>
                          <a:cs typeface="Arial" panose="020B0604020202020204" pitchFamily="34" charset="0"/>
                        </a:rPr>
                        <a:t>C </a:t>
                      </a:r>
                      <a:endParaRPr kumimoji="0" lang="en-GB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Raleway Light" pitchFamily="2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200" dirty="0">
                          <a:latin typeface="Raleway Light" pitchFamily="2" charset="0"/>
                          <a:cs typeface="Arial" panose="020B0604020202020204" pitchFamily="34" charset="0"/>
                        </a:rPr>
                        <a:t>4 days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200" dirty="0">
                          <a:latin typeface="Raleway Light" pitchFamily="2" charset="0"/>
                          <a:cs typeface="Arial" panose="020B0604020202020204" pitchFamily="34" charset="0"/>
                        </a:rPr>
                        <a:t>Serum-free EX-cell</a:t>
                      </a:r>
                      <a:r>
                        <a:rPr lang="en-GB" sz="1200" baseline="0" dirty="0">
                          <a:latin typeface="Raleway Light" pitchFamily="2" charset="0"/>
                          <a:cs typeface="Arial" panose="020B0604020202020204" pitchFamily="34" charset="0"/>
                        </a:rPr>
                        <a:t> 293 with glutamine</a:t>
                      </a:r>
                      <a:endParaRPr lang="en-GB" sz="1200" dirty="0">
                        <a:latin typeface="Raleway Light" pitchFamily="2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200" dirty="0">
                          <a:latin typeface="Raleway Light" pitchFamily="2" charset="0"/>
                          <a:cs typeface="Arial" panose="020B0604020202020204" pitchFamily="34" charset="0"/>
                        </a:rPr>
                        <a:t>85%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22066021"/>
                  </a:ext>
                </a:extLst>
              </a:tr>
              <a:tr h="378375">
                <a:tc rowSpan="2">
                  <a:txBody>
                    <a:bodyPr/>
                    <a:lstStyle/>
                    <a:p>
                      <a:pPr algn="l"/>
                      <a:r>
                        <a:rPr lang="en-GB" sz="1200" dirty="0">
                          <a:latin typeface="Raleway Light" pitchFamily="2" charset="0"/>
                          <a:cs typeface="Arial" panose="020B0604020202020204" pitchFamily="34" charset="0"/>
                        </a:rPr>
                        <a:t>Human renal cells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Raleway Light" pitchFamily="2" charset="0"/>
                          <a:cs typeface="Arial" panose="020B0604020202020204" pitchFamily="34" charset="0"/>
                        </a:rPr>
                        <a:t>4</a:t>
                      </a:r>
                      <a:r>
                        <a:rPr kumimoji="0" lang="en-GB" sz="1200" u="none" strike="noStrike" kern="1200" cap="none" spc="0" normalizeH="0" baseline="3000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Raleway Light" pitchFamily="2" charset="0"/>
                          <a:cs typeface="Arial" panose="020B0604020202020204" pitchFamily="34" charset="0"/>
                        </a:rPr>
                        <a:t>o</a:t>
                      </a:r>
                      <a:r>
                        <a:rPr kumimoji="0" lang="en-GB" sz="12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Raleway Light" pitchFamily="2" charset="0"/>
                          <a:cs typeface="Arial" panose="020B0604020202020204" pitchFamily="34" charset="0"/>
                        </a:rPr>
                        <a:t>C</a:t>
                      </a:r>
                      <a:endParaRPr kumimoji="0" lang="en-GB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Raleway Light" pitchFamily="2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l"/>
                      <a:r>
                        <a:rPr lang="en-GB" sz="1200" dirty="0">
                          <a:latin typeface="Raleway Light" pitchFamily="2" charset="0"/>
                          <a:cs typeface="Arial" panose="020B0604020202020204" pitchFamily="34" charset="0"/>
                        </a:rPr>
                        <a:t> 5 days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200" dirty="0">
                          <a:latin typeface="Raleway Light" pitchFamily="2" charset="0"/>
                          <a:cs typeface="Arial" panose="020B0604020202020204" pitchFamily="34" charset="0"/>
                        </a:rPr>
                        <a:t>- Renal cell</a:t>
                      </a:r>
                      <a:r>
                        <a:rPr lang="en-GB" sz="1200" baseline="0" dirty="0">
                          <a:latin typeface="Raleway Light" pitchFamily="2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200" dirty="0">
                          <a:latin typeface="Raleway Light" pitchFamily="2" charset="0"/>
                          <a:cs typeface="Arial" panose="020B0604020202020204" pitchFamily="34" charset="0"/>
                        </a:rPr>
                        <a:t>culture medium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200" dirty="0">
                          <a:latin typeface="Raleway Light" pitchFamily="2" charset="0"/>
                          <a:cs typeface="Arial" panose="020B0604020202020204" pitchFamily="34" charset="0"/>
                        </a:rPr>
                        <a:t>6%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21384993"/>
                  </a:ext>
                </a:extLst>
              </a:tr>
              <a:tr h="264863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marR="0" lvl="0" indent="-1714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en-GB" sz="1200" dirty="0">
                          <a:latin typeface="Raleway Light" pitchFamily="2" charset="0"/>
                          <a:cs typeface="Arial" panose="020B0604020202020204" pitchFamily="34" charset="0"/>
                        </a:rPr>
                        <a:t>HTS-FRS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200" dirty="0">
                          <a:latin typeface="Raleway Light" pitchFamily="2" charset="0"/>
                          <a:cs typeface="Arial" panose="020B0604020202020204" pitchFamily="34" charset="0"/>
                        </a:rPr>
                        <a:t>75%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72019166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7904558" y="4818955"/>
            <a:ext cx="123944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00" dirty="0"/>
              <a:t>(Robinson </a:t>
            </a:r>
            <a:r>
              <a:rPr lang="en-GB" sz="900" i="1" dirty="0"/>
              <a:t>et al</a:t>
            </a:r>
            <a:r>
              <a:rPr lang="en-GB" sz="900" dirty="0"/>
              <a:t>,. 2014)</a:t>
            </a:r>
          </a:p>
        </p:txBody>
      </p:sp>
      <p:pic>
        <p:nvPicPr>
          <p:cNvPr id="4" name="Picture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93313ACA-C7C3-005A-D57A-0701DEC8B7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5865" y="194224"/>
            <a:ext cx="1467777" cy="530522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640171FF-5AB0-E530-7E66-CC19BE1528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160" y="4525663"/>
            <a:ext cx="471790" cy="471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0420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B384C">
            <a:alpha val="1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90C3D5-6339-3D29-7AC7-745F61F7476B}"/>
              </a:ext>
            </a:extLst>
          </p:cNvPr>
          <p:cNvSpPr txBox="1">
            <a:spLocks/>
          </p:cNvSpPr>
          <p:nvPr/>
        </p:nvSpPr>
        <p:spPr>
          <a:xfrm>
            <a:off x="-2873" y="-1588"/>
            <a:ext cx="9144000" cy="909829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kern="1200">
                <a:solidFill>
                  <a:schemeClr val="bg1"/>
                </a:solidFill>
                <a:latin typeface="Helvetica Neue Ligh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Helvetica Neue Light"/>
              <a:ea typeface="+mj-ea"/>
              <a:cs typeface="+mj-cs"/>
            </a:endParaRPr>
          </a:p>
        </p:txBody>
      </p:sp>
      <p:sp>
        <p:nvSpPr>
          <p:cNvPr id="10" name="Rectangle 12"/>
          <p:cNvSpPr>
            <a:spLocks noChangeArrowheads="1"/>
          </p:cNvSpPr>
          <p:nvPr/>
        </p:nvSpPr>
        <p:spPr bwMode="auto">
          <a:xfrm>
            <a:off x="289839" y="1414815"/>
            <a:ext cx="4104000" cy="972000"/>
          </a:xfrm>
          <a:prstGeom prst="rect">
            <a:avLst/>
          </a:prstGeom>
          <a:noFill/>
          <a:ln w="9525">
            <a:noFill/>
            <a:prstDash val="sysDot"/>
            <a:miter lim="800000"/>
            <a:headEnd/>
            <a:tailEnd/>
          </a:ln>
          <a:effectLst/>
        </p:spPr>
        <p:txBody>
          <a:bodyPr lIns="0" tIns="0" rIns="0" bIns="0" numCol="1" spcCol="7200000">
            <a:noAutofit/>
          </a:bodyPr>
          <a:lstStyle/>
          <a:p>
            <a:pPr>
              <a:lnSpc>
                <a:spcPts val="3800"/>
              </a:lnSpc>
            </a:pPr>
            <a:endParaRPr lang="en-GB" sz="4800" baseline="30000" dirty="0">
              <a:solidFill>
                <a:srgbClr val="4B384C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itle 4"/>
          <p:cNvSpPr txBox="1">
            <a:spLocks/>
          </p:cNvSpPr>
          <p:nvPr/>
        </p:nvSpPr>
        <p:spPr>
          <a:xfrm>
            <a:off x="362887" y="323144"/>
            <a:ext cx="7074233" cy="5067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algn="l"/>
            <a:r>
              <a:rPr lang="en-US" sz="3200" kern="0" baseline="30000" dirty="0">
                <a:solidFill>
                  <a:schemeClr val="bg1"/>
                </a:solidFill>
                <a:latin typeface="Raleway SemiBold" pitchFamily="2" charset="0"/>
              </a:rPr>
              <a:t>Principle Advantages of Short-term Hypothermic Preservation/Storage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76FFD90-0A90-4449-8818-FF9E3BB7EB1E}"/>
              </a:ext>
            </a:extLst>
          </p:cNvPr>
          <p:cNvGrpSpPr/>
          <p:nvPr/>
        </p:nvGrpSpPr>
        <p:grpSpPr>
          <a:xfrm>
            <a:off x="1910886" y="1024533"/>
            <a:ext cx="5922333" cy="1280790"/>
            <a:chOff x="0" y="0"/>
            <a:chExt cx="5118281" cy="1050709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6AADD47D-ED18-4E42-9C3B-9548ED955DA3}"/>
                </a:ext>
              </a:extLst>
            </p:cNvPr>
            <p:cNvGrpSpPr/>
            <p:nvPr/>
          </p:nvGrpSpPr>
          <p:grpSpPr>
            <a:xfrm>
              <a:off x="879216" y="0"/>
              <a:ext cx="2583592" cy="1050709"/>
              <a:chOff x="879216" y="0"/>
              <a:chExt cx="2583592" cy="1050709"/>
            </a:xfrm>
          </p:grpSpPr>
          <p:sp>
            <p:nvSpPr>
              <p:cNvPr id="15" name="Parallelogram 14">
                <a:extLst>
                  <a:ext uri="{FF2B5EF4-FFF2-40B4-BE49-F238E27FC236}">
                    <a16:creationId xmlns:a16="http://schemas.microsoft.com/office/drawing/2014/main" id="{5E2F7287-AAB9-F240-929F-A9A75503C29D}"/>
                  </a:ext>
                </a:extLst>
              </p:cNvPr>
              <p:cNvSpPr/>
              <p:nvPr/>
            </p:nvSpPr>
            <p:spPr>
              <a:xfrm>
                <a:off x="2329631" y="494726"/>
                <a:ext cx="1133177" cy="548731"/>
              </a:xfrm>
              <a:prstGeom prst="parallelogram">
                <a:avLst/>
              </a:prstGeom>
              <a:gradFill>
                <a:gsLst>
                  <a:gs pos="0">
                    <a:srgbClr val="002060"/>
                  </a:gs>
                  <a:gs pos="100000">
                    <a:srgbClr val="00B0F0"/>
                  </a:gs>
                </a:gsLst>
                <a:lin ang="5400000" scaled="0"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" name="Parallelogram 16">
                <a:extLst>
                  <a:ext uri="{FF2B5EF4-FFF2-40B4-BE49-F238E27FC236}">
                    <a16:creationId xmlns:a16="http://schemas.microsoft.com/office/drawing/2014/main" id="{52775932-848E-D141-AA9E-1CD1831C4E88}"/>
                  </a:ext>
                </a:extLst>
              </p:cNvPr>
              <p:cNvSpPr/>
              <p:nvPr/>
            </p:nvSpPr>
            <p:spPr>
              <a:xfrm>
                <a:off x="879216" y="495334"/>
                <a:ext cx="1133177" cy="548731"/>
              </a:xfrm>
              <a:prstGeom prst="parallelogram">
                <a:avLst/>
              </a:prstGeom>
              <a:gradFill>
                <a:gsLst>
                  <a:gs pos="0">
                    <a:srgbClr val="002060"/>
                  </a:gs>
                  <a:gs pos="100000">
                    <a:srgbClr val="00B0F0"/>
                  </a:gs>
                </a:gsLst>
                <a:lin ang="5400000" scaled="0"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ACF233B5-F575-9A4F-9E4E-D44BDA137C58}"/>
                  </a:ext>
                </a:extLst>
              </p:cNvPr>
              <p:cNvSpPr/>
              <p:nvPr/>
            </p:nvSpPr>
            <p:spPr>
              <a:xfrm>
                <a:off x="2019277" y="0"/>
                <a:ext cx="393304" cy="352539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rgbClr val="1C175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BAD78C11-AF00-2446-8EF7-A4E653F34E3B}"/>
                  </a:ext>
                </a:extLst>
              </p:cNvPr>
              <p:cNvSpPr/>
              <p:nvPr/>
            </p:nvSpPr>
            <p:spPr>
              <a:xfrm>
                <a:off x="2097541" y="95267"/>
                <a:ext cx="101809" cy="117242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1C175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" name="Right Arrow 20">
                <a:extLst>
                  <a:ext uri="{FF2B5EF4-FFF2-40B4-BE49-F238E27FC236}">
                    <a16:creationId xmlns:a16="http://schemas.microsoft.com/office/drawing/2014/main" id="{F9F3092A-4714-AD4D-BFD5-1800E7AA5D2C}"/>
                  </a:ext>
                </a:extLst>
              </p:cNvPr>
              <p:cNvSpPr/>
              <p:nvPr/>
            </p:nvSpPr>
            <p:spPr>
              <a:xfrm rot="3017091">
                <a:off x="2325467" y="366167"/>
                <a:ext cx="383118" cy="178059"/>
              </a:xfrm>
              <a:prstGeom prst="rightArrow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" name="Right Arrow 21">
                <a:extLst>
                  <a:ext uri="{FF2B5EF4-FFF2-40B4-BE49-F238E27FC236}">
                    <a16:creationId xmlns:a16="http://schemas.microsoft.com/office/drawing/2014/main" id="{F8F9344F-52A9-9343-8D26-4EF7BBFB4B65}"/>
                  </a:ext>
                </a:extLst>
              </p:cNvPr>
              <p:cNvSpPr/>
              <p:nvPr/>
            </p:nvSpPr>
            <p:spPr>
              <a:xfrm rot="8141530">
                <a:off x="1710200" y="372955"/>
                <a:ext cx="383118" cy="178059"/>
              </a:xfrm>
              <a:prstGeom prst="rightArrow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34C24C86-5F77-EA40-B0E5-B35E1962F81C}"/>
                  </a:ext>
                </a:extLst>
              </p:cNvPr>
              <p:cNvGrpSpPr/>
              <p:nvPr/>
            </p:nvGrpSpPr>
            <p:grpSpPr>
              <a:xfrm>
                <a:off x="989032" y="575697"/>
                <a:ext cx="736043" cy="440601"/>
                <a:chOff x="989032" y="575697"/>
                <a:chExt cx="736043" cy="440601"/>
              </a:xfrm>
            </p:grpSpPr>
            <p:sp>
              <p:nvSpPr>
                <p:cNvPr id="34" name="Explosion 1 33">
                  <a:extLst>
                    <a:ext uri="{FF2B5EF4-FFF2-40B4-BE49-F238E27FC236}">
                      <a16:creationId xmlns:a16="http://schemas.microsoft.com/office/drawing/2014/main" id="{E0D76C96-49F0-7E42-9715-BB420DC67D06}"/>
                    </a:ext>
                  </a:extLst>
                </p:cNvPr>
                <p:cNvSpPr/>
                <p:nvPr/>
              </p:nvSpPr>
              <p:spPr>
                <a:xfrm>
                  <a:off x="989032" y="717282"/>
                  <a:ext cx="143608" cy="170212"/>
                </a:xfrm>
                <a:prstGeom prst="irregularSeal1">
                  <a:avLst/>
                </a:prstGeom>
                <a:solidFill>
                  <a:schemeClr val="bg1">
                    <a:lumMod val="75000"/>
                  </a:schemeClr>
                </a:solidFill>
                <a:ln w="12700">
                  <a:solidFill>
                    <a:srgbClr val="1C175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5" name="Explosion 1 34">
                  <a:extLst>
                    <a:ext uri="{FF2B5EF4-FFF2-40B4-BE49-F238E27FC236}">
                      <a16:creationId xmlns:a16="http://schemas.microsoft.com/office/drawing/2014/main" id="{AF877956-28E1-2B46-A5CC-BAB35B54B8EC}"/>
                    </a:ext>
                  </a:extLst>
                </p:cNvPr>
                <p:cNvSpPr/>
                <p:nvPr/>
              </p:nvSpPr>
              <p:spPr>
                <a:xfrm>
                  <a:off x="1216208" y="575697"/>
                  <a:ext cx="143608" cy="170212"/>
                </a:xfrm>
                <a:prstGeom prst="irregularSeal1">
                  <a:avLst/>
                </a:prstGeom>
                <a:solidFill>
                  <a:schemeClr val="bg1">
                    <a:lumMod val="75000"/>
                  </a:schemeClr>
                </a:solidFill>
                <a:ln w="12700">
                  <a:solidFill>
                    <a:srgbClr val="1C175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6" name="Explosion 1 35">
                  <a:extLst>
                    <a:ext uri="{FF2B5EF4-FFF2-40B4-BE49-F238E27FC236}">
                      <a16:creationId xmlns:a16="http://schemas.microsoft.com/office/drawing/2014/main" id="{FD41F0D9-8123-044C-A8F8-D85E465D741E}"/>
                    </a:ext>
                  </a:extLst>
                </p:cNvPr>
                <p:cNvSpPr/>
                <p:nvPr/>
              </p:nvSpPr>
              <p:spPr>
                <a:xfrm>
                  <a:off x="1172360" y="846086"/>
                  <a:ext cx="143608" cy="170212"/>
                </a:xfrm>
                <a:prstGeom prst="irregularSeal1">
                  <a:avLst/>
                </a:prstGeom>
                <a:solidFill>
                  <a:schemeClr val="bg1">
                    <a:lumMod val="75000"/>
                  </a:schemeClr>
                </a:solidFill>
                <a:ln w="12700">
                  <a:solidFill>
                    <a:srgbClr val="1C175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7" name="Explosion 1 36">
                  <a:extLst>
                    <a:ext uri="{FF2B5EF4-FFF2-40B4-BE49-F238E27FC236}">
                      <a16:creationId xmlns:a16="http://schemas.microsoft.com/office/drawing/2014/main" id="{45D0B9AD-5535-3E4C-8404-CB97112D13BD}"/>
                    </a:ext>
                  </a:extLst>
                </p:cNvPr>
                <p:cNvSpPr/>
                <p:nvPr/>
              </p:nvSpPr>
              <p:spPr>
                <a:xfrm>
                  <a:off x="1581467" y="836490"/>
                  <a:ext cx="143608" cy="170212"/>
                </a:xfrm>
                <a:prstGeom prst="irregularSeal1">
                  <a:avLst/>
                </a:prstGeom>
                <a:solidFill>
                  <a:schemeClr val="bg1">
                    <a:lumMod val="75000"/>
                  </a:schemeClr>
                </a:solidFill>
                <a:ln w="12700">
                  <a:solidFill>
                    <a:srgbClr val="1C175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8" name="Explosion 1 37">
                  <a:extLst>
                    <a:ext uri="{FF2B5EF4-FFF2-40B4-BE49-F238E27FC236}">
                      <a16:creationId xmlns:a16="http://schemas.microsoft.com/office/drawing/2014/main" id="{88791563-BE9B-0B43-B1CA-080FB52E2D54}"/>
                    </a:ext>
                  </a:extLst>
                </p:cNvPr>
                <p:cNvSpPr/>
                <p:nvPr/>
              </p:nvSpPr>
              <p:spPr>
                <a:xfrm>
                  <a:off x="1460714" y="660558"/>
                  <a:ext cx="143608" cy="170212"/>
                </a:xfrm>
                <a:prstGeom prst="irregularSeal1">
                  <a:avLst/>
                </a:prstGeom>
                <a:solidFill>
                  <a:schemeClr val="bg1">
                    <a:lumMod val="75000"/>
                  </a:schemeClr>
                </a:solidFill>
                <a:ln w="12700">
                  <a:solidFill>
                    <a:srgbClr val="1C175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A55010AE-581C-D547-B25F-5A3AB5DB9C8D}"/>
                  </a:ext>
                </a:extLst>
              </p:cNvPr>
              <p:cNvGrpSpPr/>
              <p:nvPr/>
            </p:nvGrpSpPr>
            <p:grpSpPr>
              <a:xfrm>
                <a:off x="2979046" y="531921"/>
                <a:ext cx="393304" cy="374078"/>
                <a:chOff x="2979046" y="531921"/>
                <a:chExt cx="393304" cy="374078"/>
              </a:xfrm>
            </p:grpSpPr>
            <p:sp>
              <p:nvSpPr>
                <p:cNvPr id="32" name="Oval 31">
                  <a:extLst>
                    <a:ext uri="{FF2B5EF4-FFF2-40B4-BE49-F238E27FC236}">
                      <a16:creationId xmlns:a16="http://schemas.microsoft.com/office/drawing/2014/main" id="{5B651ACF-55B2-C243-86BB-E35D322F9C4B}"/>
                    </a:ext>
                  </a:extLst>
                </p:cNvPr>
                <p:cNvSpPr/>
                <p:nvPr/>
              </p:nvSpPr>
              <p:spPr>
                <a:xfrm>
                  <a:off x="2979046" y="531921"/>
                  <a:ext cx="393304" cy="374078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rgbClr val="1C175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3" name="Oval 32">
                  <a:extLst>
                    <a:ext uri="{FF2B5EF4-FFF2-40B4-BE49-F238E27FC236}">
                      <a16:creationId xmlns:a16="http://schemas.microsoft.com/office/drawing/2014/main" id="{0C22BF17-02BB-E044-86AE-CE1A1549E132}"/>
                    </a:ext>
                  </a:extLst>
                </p:cNvPr>
                <p:cNvSpPr/>
                <p:nvPr/>
              </p:nvSpPr>
              <p:spPr>
                <a:xfrm>
                  <a:off x="3057310" y="603296"/>
                  <a:ext cx="101809" cy="11724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rgbClr val="1C175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8C812FED-3720-1448-A2C9-DE06893F0829}"/>
                  </a:ext>
                </a:extLst>
              </p:cNvPr>
              <p:cNvGrpSpPr/>
              <p:nvPr/>
            </p:nvGrpSpPr>
            <p:grpSpPr>
              <a:xfrm>
                <a:off x="2347330" y="624194"/>
                <a:ext cx="393304" cy="374078"/>
                <a:chOff x="2347330" y="624194"/>
                <a:chExt cx="393304" cy="374078"/>
              </a:xfrm>
            </p:grpSpPr>
            <p:sp>
              <p:nvSpPr>
                <p:cNvPr id="30" name="Oval 29">
                  <a:extLst>
                    <a:ext uri="{FF2B5EF4-FFF2-40B4-BE49-F238E27FC236}">
                      <a16:creationId xmlns:a16="http://schemas.microsoft.com/office/drawing/2014/main" id="{046BDE91-C9FA-0040-BF60-6143EBDF604C}"/>
                    </a:ext>
                  </a:extLst>
                </p:cNvPr>
                <p:cNvSpPr/>
                <p:nvPr/>
              </p:nvSpPr>
              <p:spPr>
                <a:xfrm>
                  <a:off x="2347330" y="624194"/>
                  <a:ext cx="393304" cy="374078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rgbClr val="1C175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1" name="Oval 30">
                  <a:extLst>
                    <a:ext uri="{FF2B5EF4-FFF2-40B4-BE49-F238E27FC236}">
                      <a16:creationId xmlns:a16="http://schemas.microsoft.com/office/drawing/2014/main" id="{9CF0E22E-0DC5-8547-8987-771266E89519}"/>
                    </a:ext>
                  </a:extLst>
                </p:cNvPr>
                <p:cNvSpPr/>
                <p:nvPr/>
              </p:nvSpPr>
              <p:spPr>
                <a:xfrm>
                  <a:off x="2425594" y="695569"/>
                  <a:ext cx="101809" cy="11724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rgbClr val="1C175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1CC5C204-9DFF-E449-9E62-BB4C3DB1DF50}"/>
                  </a:ext>
                </a:extLst>
              </p:cNvPr>
              <p:cNvGrpSpPr/>
              <p:nvPr/>
            </p:nvGrpSpPr>
            <p:grpSpPr>
              <a:xfrm>
                <a:off x="2646504" y="676631"/>
                <a:ext cx="393304" cy="374078"/>
                <a:chOff x="2646504" y="676631"/>
                <a:chExt cx="393304" cy="374078"/>
              </a:xfrm>
            </p:grpSpPr>
            <p:sp>
              <p:nvSpPr>
                <p:cNvPr id="28" name="Oval 27">
                  <a:extLst>
                    <a:ext uri="{FF2B5EF4-FFF2-40B4-BE49-F238E27FC236}">
                      <a16:creationId xmlns:a16="http://schemas.microsoft.com/office/drawing/2014/main" id="{A969F662-DD0B-624A-B930-75B39D9B39D6}"/>
                    </a:ext>
                  </a:extLst>
                </p:cNvPr>
                <p:cNvSpPr/>
                <p:nvPr/>
              </p:nvSpPr>
              <p:spPr>
                <a:xfrm>
                  <a:off x="2646504" y="676631"/>
                  <a:ext cx="393304" cy="374078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rgbClr val="1C175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9" name="Oval 28">
                  <a:extLst>
                    <a:ext uri="{FF2B5EF4-FFF2-40B4-BE49-F238E27FC236}">
                      <a16:creationId xmlns:a16="http://schemas.microsoft.com/office/drawing/2014/main" id="{5B66131E-774B-F142-9EC2-BEA838494808}"/>
                    </a:ext>
                  </a:extLst>
                </p:cNvPr>
                <p:cNvSpPr/>
                <p:nvPr/>
              </p:nvSpPr>
              <p:spPr>
                <a:xfrm>
                  <a:off x="2724768" y="748006"/>
                  <a:ext cx="101809" cy="11724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rgbClr val="1C175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27" name="Explosion 1 26">
                <a:extLst>
                  <a:ext uri="{FF2B5EF4-FFF2-40B4-BE49-F238E27FC236}">
                    <a16:creationId xmlns:a16="http://schemas.microsoft.com/office/drawing/2014/main" id="{FE1EAAC8-9109-1D42-922B-27400A15B576}"/>
                  </a:ext>
                </a:extLst>
              </p:cNvPr>
              <p:cNvSpPr/>
              <p:nvPr/>
            </p:nvSpPr>
            <p:spPr>
              <a:xfrm>
                <a:off x="1728070" y="613145"/>
                <a:ext cx="143608" cy="170212"/>
              </a:xfrm>
              <a:prstGeom prst="irregularSeal1">
                <a:avLst/>
              </a:prstGeom>
              <a:solidFill>
                <a:schemeClr val="bg1">
                  <a:lumMod val="75000"/>
                </a:schemeClr>
              </a:solidFill>
              <a:ln w="12700">
                <a:solidFill>
                  <a:srgbClr val="1C175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2" name="TextBox 258">
              <a:extLst>
                <a:ext uri="{FF2B5EF4-FFF2-40B4-BE49-F238E27FC236}">
                  <a16:creationId xmlns:a16="http://schemas.microsoft.com/office/drawing/2014/main" id="{E658195D-EA5F-D445-8F5D-35F7A8738E48}"/>
                </a:ext>
              </a:extLst>
            </p:cNvPr>
            <p:cNvSpPr txBox="1"/>
            <p:nvPr/>
          </p:nvSpPr>
          <p:spPr>
            <a:xfrm>
              <a:off x="3391234" y="248332"/>
              <a:ext cx="1727047" cy="29533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square" rtlCol="0" anchor="ctr">
              <a:no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1200" b="1" kern="1200" dirty="0">
                  <a:solidFill>
                    <a:srgbClr val="000000"/>
                  </a:solidFill>
                  <a:effectLst/>
                  <a:latin typeface="Raleway Light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Low storage temperature </a:t>
              </a:r>
              <a:endParaRPr lang="en-US" sz="1200" dirty="0">
                <a:effectLst/>
                <a:latin typeface="Raleway Light" pitchFamily="2" charset="0"/>
                <a:ea typeface="Times New Roman" panose="02020603050405020304" pitchFamily="18" charset="0"/>
              </a:endParaRPr>
            </a:p>
          </p:txBody>
        </p:sp>
        <p:sp>
          <p:nvSpPr>
            <p:cNvPr id="14" name="TextBox 259">
              <a:extLst>
                <a:ext uri="{FF2B5EF4-FFF2-40B4-BE49-F238E27FC236}">
                  <a16:creationId xmlns:a16="http://schemas.microsoft.com/office/drawing/2014/main" id="{827585BC-2C16-7649-B1A9-FC5BFF779307}"/>
                </a:ext>
              </a:extLst>
            </p:cNvPr>
            <p:cNvSpPr txBox="1"/>
            <p:nvPr/>
          </p:nvSpPr>
          <p:spPr>
            <a:xfrm>
              <a:off x="0" y="245624"/>
              <a:ext cx="1291590" cy="29654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square" rtlCol="0" anchor="ctr">
              <a:no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1200" b="1" kern="1200" dirty="0">
                  <a:solidFill>
                    <a:srgbClr val="000000"/>
                  </a:solidFill>
                  <a:effectLst/>
                  <a:latin typeface="Raleway Light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Cryopreservation</a:t>
              </a:r>
              <a:endParaRPr lang="en-US" sz="1200" dirty="0">
                <a:effectLst/>
                <a:latin typeface="Raleway Light" pitchFamily="2" charset="0"/>
                <a:ea typeface="Times New Roman" panose="02020603050405020304" pitchFamily="18" charset="0"/>
              </a:endParaRPr>
            </a:p>
          </p:txBody>
        </p:sp>
      </p:grpSp>
      <p:sp>
        <p:nvSpPr>
          <p:cNvPr id="39" name="Rectangle 38"/>
          <p:cNvSpPr/>
          <p:nvPr/>
        </p:nvSpPr>
        <p:spPr>
          <a:xfrm>
            <a:off x="517510" y="2620062"/>
            <a:ext cx="4417726" cy="214276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>
                <a:srgbClr val="651D32"/>
              </a:buClr>
            </a:pPr>
            <a:r>
              <a:rPr lang="en-US" sz="1000" b="1" u="sng" dirty="0">
                <a:latin typeface="Raleway Light" pitchFamily="2" charset="0"/>
              </a:rPr>
              <a:t>Disadvantage of Cryopreservation </a:t>
            </a:r>
          </a:p>
          <a:p>
            <a:pPr marL="342900" indent="-342900">
              <a:lnSpc>
                <a:spcPct val="150000"/>
              </a:lnSpc>
              <a:buClr>
                <a:srgbClr val="05487D"/>
              </a:buClr>
              <a:buFont typeface="+mj-lt"/>
              <a:buAutoNum type="arabicPeriod"/>
            </a:pPr>
            <a:r>
              <a:rPr lang="en-US" sz="1000" dirty="0">
                <a:latin typeface="Raleway Light" pitchFamily="2" charset="0"/>
              </a:rPr>
              <a:t>Formation of intracellular ice crystals.</a:t>
            </a:r>
          </a:p>
          <a:p>
            <a:pPr marL="342900" indent="-342900">
              <a:lnSpc>
                <a:spcPct val="150000"/>
              </a:lnSpc>
              <a:buClr>
                <a:srgbClr val="05487D"/>
              </a:buClr>
              <a:buFont typeface="+mj-lt"/>
              <a:buAutoNum type="arabicPeriod"/>
            </a:pPr>
            <a:r>
              <a:rPr lang="en-US" sz="1000" dirty="0">
                <a:latin typeface="Raleway Light" pitchFamily="2" charset="0"/>
              </a:rPr>
              <a:t>Loss number of cells.</a:t>
            </a:r>
          </a:p>
          <a:p>
            <a:pPr marL="342900" indent="-342900">
              <a:lnSpc>
                <a:spcPct val="150000"/>
              </a:lnSpc>
              <a:buClr>
                <a:srgbClr val="05487D"/>
              </a:buClr>
              <a:buFont typeface="+mj-lt"/>
              <a:buAutoNum type="arabicPeriod"/>
            </a:pPr>
            <a:r>
              <a:rPr lang="en-US" sz="1000" dirty="0">
                <a:latin typeface="Raleway Light" pitchFamily="2" charset="0"/>
              </a:rPr>
              <a:t>Loss viability and function. </a:t>
            </a:r>
          </a:p>
          <a:p>
            <a:pPr marL="342900" indent="-342900">
              <a:lnSpc>
                <a:spcPct val="150000"/>
              </a:lnSpc>
              <a:buClr>
                <a:srgbClr val="05487D"/>
              </a:buClr>
              <a:buFont typeface="+mj-lt"/>
              <a:buAutoNum type="arabicPeriod"/>
            </a:pPr>
            <a:r>
              <a:rPr lang="en-US" sz="1000" dirty="0">
                <a:latin typeface="Raleway Light" pitchFamily="2" charset="0"/>
              </a:rPr>
              <a:t>Proliferation decreased.</a:t>
            </a:r>
          </a:p>
          <a:p>
            <a:pPr marL="342900" indent="-342900">
              <a:lnSpc>
                <a:spcPct val="150000"/>
              </a:lnSpc>
              <a:buClr>
                <a:srgbClr val="05487D"/>
              </a:buClr>
              <a:buFont typeface="+mj-lt"/>
              <a:buAutoNum type="arabicPeriod"/>
            </a:pPr>
            <a:r>
              <a:rPr lang="en-US" sz="1000" dirty="0">
                <a:latin typeface="Raleway Light" pitchFamily="2" charset="0"/>
              </a:rPr>
              <a:t>Loss of cell surface receptors and change in cytokine production. </a:t>
            </a:r>
          </a:p>
          <a:p>
            <a:pPr marL="342900" indent="-342900">
              <a:lnSpc>
                <a:spcPct val="150000"/>
              </a:lnSpc>
              <a:buClr>
                <a:srgbClr val="05487D"/>
              </a:buClr>
              <a:buFont typeface="+mj-lt"/>
              <a:buAutoNum type="arabicPeriod"/>
            </a:pPr>
            <a:r>
              <a:rPr lang="en-US" sz="1000" dirty="0">
                <a:latin typeface="Raleway Light" pitchFamily="2" charset="0"/>
              </a:rPr>
              <a:t>Requires two steps: Slow freezing and transfer to LN.</a:t>
            </a:r>
          </a:p>
          <a:p>
            <a:pPr marL="342900" indent="-342900">
              <a:lnSpc>
                <a:spcPct val="150000"/>
              </a:lnSpc>
              <a:buClr>
                <a:srgbClr val="05487D"/>
              </a:buClr>
              <a:buFont typeface="+mj-lt"/>
              <a:buAutoNum type="arabicPeriod"/>
            </a:pPr>
            <a:r>
              <a:rPr lang="en-US" sz="1000" dirty="0">
                <a:latin typeface="Raleway Light" pitchFamily="2" charset="0"/>
              </a:rPr>
              <a:t>Requires days to reach the quantity of cells needed after thawing.</a:t>
            </a:r>
          </a:p>
          <a:p>
            <a:pPr marL="342900" indent="-342900">
              <a:lnSpc>
                <a:spcPct val="150000"/>
              </a:lnSpc>
              <a:buClr>
                <a:srgbClr val="05487D"/>
              </a:buClr>
              <a:buFont typeface="+mj-lt"/>
              <a:buAutoNum type="arabicPeriod"/>
            </a:pPr>
            <a:r>
              <a:rPr lang="en-US" sz="1000" dirty="0">
                <a:latin typeface="Raleway Light" pitchFamily="2" charset="0"/>
              </a:rPr>
              <a:t>Expensive, freezing facility needed, labor intensive.</a:t>
            </a:r>
          </a:p>
        </p:txBody>
      </p:sp>
      <p:sp>
        <p:nvSpPr>
          <p:cNvPr id="40" name="Rectangle 39"/>
          <p:cNvSpPr/>
          <p:nvPr/>
        </p:nvSpPr>
        <p:spPr>
          <a:xfrm>
            <a:off x="4763073" y="2618792"/>
            <a:ext cx="4621710" cy="214276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>
                <a:srgbClr val="651D32"/>
              </a:buClr>
            </a:pPr>
            <a:r>
              <a:rPr lang="en-US" sz="1000" b="1" u="sng" dirty="0">
                <a:latin typeface="Raleway Light" pitchFamily="2" charset="0"/>
              </a:rPr>
              <a:t>Advantages of Hypothermic Storage</a:t>
            </a:r>
          </a:p>
          <a:p>
            <a:pPr marL="342900" indent="-342900">
              <a:lnSpc>
                <a:spcPct val="150000"/>
              </a:lnSpc>
              <a:buClr>
                <a:srgbClr val="05487D"/>
              </a:buClr>
              <a:buFont typeface="+mj-lt"/>
              <a:buAutoNum type="arabicPeriod"/>
            </a:pPr>
            <a:r>
              <a:rPr lang="en-US" sz="1000" dirty="0">
                <a:latin typeface="Raleway Light" pitchFamily="2" charset="0"/>
              </a:rPr>
              <a:t>Reduction is overall cell therapy cost.</a:t>
            </a:r>
          </a:p>
          <a:p>
            <a:pPr marL="342900" indent="-342900">
              <a:lnSpc>
                <a:spcPct val="150000"/>
              </a:lnSpc>
              <a:buClr>
                <a:srgbClr val="05487D"/>
              </a:buClr>
              <a:buFont typeface="+mj-lt"/>
              <a:buAutoNum type="arabicPeriod"/>
            </a:pPr>
            <a:r>
              <a:rPr lang="en-US" sz="1000" dirty="0">
                <a:latin typeface="Raleway Light" pitchFamily="2" charset="0"/>
              </a:rPr>
              <a:t>Reduction in workload and </a:t>
            </a:r>
            <a:r>
              <a:rPr lang="en-GB" sz="1000" dirty="0">
                <a:latin typeface="Raleway Light" pitchFamily="2" charset="0"/>
              </a:rPr>
              <a:t>labour</a:t>
            </a:r>
            <a:r>
              <a:rPr lang="en-US" sz="1000" dirty="0">
                <a:latin typeface="Raleway Light" pitchFamily="2" charset="0"/>
              </a:rPr>
              <a:t> of manual or automated tasks.</a:t>
            </a:r>
          </a:p>
          <a:p>
            <a:pPr marL="342900" indent="-342900">
              <a:lnSpc>
                <a:spcPct val="150000"/>
              </a:lnSpc>
              <a:buClr>
                <a:srgbClr val="05487D"/>
              </a:buClr>
              <a:buFont typeface="+mj-lt"/>
              <a:buAutoNum type="arabicPeriod"/>
            </a:pPr>
            <a:r>
              <a:rPr lang="en-US" sz="1000" dirty="0">
                <a:latin typeface="Raleway Light" pitchFamily="2" charset="0"/>
              </a:rPr>
              <a:t>Avoids exposing cells to sub-zero temperatures. </a:t>
            </a:r>
          </a:p>
          <a:p>
            <a:pPr marL="342900" indent="-342900">
              <a:lnSpc>
                <a:spcPct val="150000"/>
              </a:lnSpc>
              <a:buClr>
                <a:srgbClr val="05487D"/>
              </a:buClr>
              <a:buFont typeface="+mj-lt"/>
              <a:buAutoNum type="arabicPeriod"/>
            </a:pPr>
            <a:r>
              <a:rPr lang="en-US" sz="1000" dirty="0">
                <a:latin typeface="Raleway Light" pitchFamily="2" charset="0"/>
              </a:rPr>
              <a:t>Cells are recovered from storage quicker than thawing.</a:t>
            </a:r>
          </a:p>
          <a:p>
            <a:pPr marL="342900" indent="-342900">
              <a:lnSpc>
                <a:spcPct val="150000"/>
              </a:lnSpc>
              <a:buClr>
                <a:srgbClr val="05487D"/>
              </a:buClr>
              <a:buFont typeface="+mj-lt"/>
              <a:buAutoNum type="arabicPeriod"/>
            </a:pPr>
            <a:r>
              <a:rPr lang="en-US" sz="1000" dirty="0">
                <a:latin typeface="Raleway Light" pitchFamily="2" charset="0"/>
              </a:rPr>
              <a:t>Reduction in processes enables commercialization.</a:t>
            </a:r>
          </a:p>
          <a:p>
            <a:pPr marL="342900" indent="-342900">
              <a:lnSpc>
                <a:spcPct val="150000"/>
              </a:lnSpc>
              <a:buClr>
                <a:srgbClr val="05487D"/>
              </a:buClr>
              <a:buFont typeface="+mj-lt"/>
              <a:buAutoNum type="arabicPeriod"/>
            </a:pPr>
            <a:r>
              <a:rPr lang="en-US" sz="1000" dirty="0">
                <a:latin typeface="Raleway Light" pitchFamily="2" charset="0"/>
              </a:rPr>
              <a:t>Reduction in processes enables greater availability for patients. </a:t>
            </a:r>
          </a:p>
          <a:p>
            <a:pPr marL="342900" indent="-342900">
              <a:lnSpc>
                <a:spcPct val="150000"/>
              </a:lnSpc>
              <a:buClr>
                <a:srgbClr val="05487D"/>
              </a:buClr>
              <a:buFont typeface="+mj-lt"/>
              <a:buAutoNum type="arabicPeriod"/>
            </a:pPr>
            <a:r>
              <a:rPr lang="en-US" sz="1000" dirty="0">
                <a:latin typeface="Raleway Light" pitchFamily="2" charset="0"/>
              </a:rPr>
              <a:t>Easier applications for point-of-care treatment.</a:t>
            </a:r>
          </a:p>
          <a:p>
            <a:pPr marL="342900" indent="-342900">
              <a:lnSpc>
                <a:spcPct val="150000"/>
              </a:lnSpc>
              <a:buClr>
                <a:srgbClr val="05487D"/>
              </a:buClr>
              <a:buFont typeface="+mj-lt"/>
              <a:buAutoNum type="arabicPeriod"/>
            </a:pPr>
            <a:r>
              <a:rPr lang="en-US" sz="1000" dirty="0">
                <a:latin typeface="Raleway Light" pitchFamily="2" charset="0"/>
              </a:rPr>
              <a:t>Avoids the use of cytotoxic agents to the cells (i.e. DMSO)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05CC78D-B0E7-DD49-B4D4-270FE4D64ECA}"/>
              </a:ext>
            </a:extLst>
          </p:cNvPr>
          <p:cNvSpPr txBox="1"/>
          <p:nvPr/>
        </p:nvSpPr>
        <p:spPr>
          <a:xfrm>
            <a:off x="8082796" y="4949163"/>
            <a:ext cx="115032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/>
              <a:t>(Robinson </a:t>
            </a:r>
            <a:r>
              <a:rPr lang="en-GB" sz="800" i="1" dirty="0"/>
              <a:t>et al</a:t>
            </a:r>
            <a:r>
              <a:rPr lang="en-GB" sz="800" dirty="0"/>
              <a:t>,. 2014)</a:t>
            </a:r>
          </a:p>
        </p:txBody>
      </p:sp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99905C3-39D9-81A7-86E5-117366E46A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5865" y="194224"/>
            <a:ext cx="1467777" cy="530522"/>
          </a:xfrm>
          <a:prstGeom prst="rect">
            <a:avLst/>
          </a:prstGeom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E8B30F96-5224-5E84-7A2A-F8B2F8E01B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160" y="4525663"/>
            <a:ext cx="471790" cy="471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236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B384C">
            <a:alpha val="1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03CA50-9AA7-60A6-921E-3DE0A91ACFB2}"/>
              </a:ext>
            </a:extLst>
          </p:cNvPr>
          <p:cNvSpPr txBox="1">
            <a:spLocks/>
          </p:cNvSpPr>
          <p:nvPr/>
        </p:nvSpPr>
        <p:spPr>
          <a:xfrm>
            <a:off x="0" y="-8885"/>
            <a:ext cx="9144000" cy="909829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kern="1200">
                <a:solidFill>
                  <a:schemeClr val="bg1"/>
                </a:solidFill>
                <a:latin typeface="Helvetica Neue Ligh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Helvetica Neue Light"/>
              <a:ea typeface="+mj-ea"/>
              <a:cs typeface="+mj-cs"/>
            </a:endParaRPr>
          </a:p>
        </p:txBody>
      </p:sp>
      <p:sp>
        <p:nvSpPr>
          <p:cNvPr id="10" name="Rectangle 12"/>
          <p:cNvSpPr>
            <a:spLocks noChangeArrowheads="1"/>
          </p:cNvSpPr>
          <p:nvPr/>
        </p:nvSpPr>
        <p:spPr bwMode="auto">
          <a:xfrm>
            <a:off x="289839" y="1414815"/>
            <a:ext cx="4104000" cy="972000"/>
          </a:xfrm>
          <a:prstGeom prst="rect">
            <a:avLst/>
          </a:prstGeom>
          <a:noFill/>
          <a:ln w="9525">
            <a:noFill/>
            <a:prstDash val="sysDot"/>
            <a:miter lim="800000"/>
            <a:headEnd/>
            <a:tailEnd/>
          </a:ln>
          <a:effectLst/>
        </p:spPr>
        <p:txBody>
          <a:bodyPr lIns="0" tIns="0" rIns="0" bIns="0" numCol="1" spcCol="7200000">
            <a:noAutofit/>
          </a:bodyPr>
          <a:lstStyle/>
          <a:p>
            <a:pPr>
              <a:lnSpc>
                <a:spcPts val="3800"/>
              </a:lnSpc>
            </a:pPr>
            <a:endParaRPr lang="en-GB" sz="4800" baseline="30000" dirty="0">
              <a:solidFill>
                <a:srgbClr val="4B384C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1" name="Rectangle 12">
            <a:extLst>
              <a:ext uri="{FF2B5EF4-FFF2-40B4-BE49-F238E27FC236}">
                <a16:creationId xmlns:a16="http://schemas.microsoft.com/office/drawing/2014/main" id="{1F29DB18-66C0-344E-91C3-3FA9397CB3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959" y="162585"/>
            <a:ext cx="4104000" cy="972000"/>
          </a:xfrm>
          <a:prstGeom prst="rect">
            <a:avLst/>
          </a:prstGeom>
          <a:noFill/>
          <a:ln w="9525">
            <a:noFill/>
            <a:prstDash val="sysDot"/>
            <a:miter lim="800000"/>
            <a:headEnd/>
            <a:tailEnd/>
          </a:ln>
          <a:effectLst/>
        </p:spPr>
        <p:txBody>
          <a:bodyPr lIns="0" tIns="0" rIns="0" bIns="0" numCol="1" spcCol="7200000">
            <a:no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Raleway SemiBold" pitchFamily="2" charset="0"/>
                <a:cs typeface="Arial" panose="020B0604020202020204" pitchFamily="34" charset="0"/>
              </a:rPr>
              <a:t>Logistics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A1FB75-457E-E041-960E-DB06EB3A05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442" y="2805699"/>
            <a:ext cx="2718262" cy="16332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079597E-CF98-524B-B4A9-121BD91781F7}"/>
              </a:ext>
            </a:extLst>
          </p:cNvPr>
          <p:cNvSpPr txBox="1"/>
          <p:nvPr/>
        </p:nvSpPr>
        <p:spPr>
          <a:xfrm>
            <a:off x="192511" y="1553469"/>
            <a:ext cx="895148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Raleway Light" pitchFamily="2" charset="0"/>
                <a:cs typeface="Arial" panose="020B0604020202020204" pitchFamily="34" charset="0"/>
              </a:rPr>
              <a:t>Dry-ice restricted aeroplane delivery by 50% of countries.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Raleway Light" pitchFamily="2" charset="0"/>
                <a:cs typeface="Arial" panose="020B0604020202020204" pitchFamily="34" charset="0"/>
              </a:rPr>
              <a:t>Traditional methods of delivery require complicated planning and contingencies.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Raleway Light" pitchFamily="2" charset="0"/>
                <a:cs typeface="Arial" panose="020B0604020202020204" pitchFamily="34" charset="0"/>
              </a:rPr>
              <a:t>The field is currently proposing drone delivery.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46D90D95-A879-2B49-B9EC-65AE1FB931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8255" y="2750071"/>
            <a:ext cx="1406713" cy="1114609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4FE64BF8-8ACE-AE4F-B0AF-7B09071D0E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8813" y="2750071"/>
            <a:ext cx="2324100" cy="1841500"/>
          </a:xfrm>
          <a:prstGeom prst="rect">
            <a:avLst/>
          </a:prstGeom>
        </p:spPr>
      </p:pic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DC9CBB57-06AF-5C05-DF01-5C26DA2753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35865" y="194224"/>
            <a:ext cx="1467777" cy="530522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D6CA49BF-1473-24DC-2EB0-A0D9437C0A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7160" y="4525663"/>
            <a:ext cx="471790" cy="471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42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B384C">
            <a:alpha val="1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03CA50-9AA7-60A6-921E-3DE0A91ACFB2}"/>
              </a:ext>
            </a:extLst>
          </p:cNvPr>
          <p:cNvSpPr txBox="1">
            <a:spLocks/>
          </p:cNvSpPr>
          <p:nvPr/>
        </p:nvSpPr>
        <p:spPr>
          <a:xfrm>
            <a:off x="0" y="-8885"/>
            <a:ext cx="9144000" cy="909829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kern="1200">
                <a:solidFill>
                  <a:schemeClr val="bg1"/>
                </a:solidFill>
                <a:latin typeface="Helvetica Neue Ligh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Helvetica Neue Light"/>
              <a:ea typeface="+mj-ea"/>
              <a:cs typeface="+mj-cs"/>
            </a:endParaRPr>
          </a:p>
        </p:txBody>
      </p:sp>
      <p:sp>
        <p:nvSpPr>
          <p:cNvPr id="10" name="Rectangle 12"/>
          <p:cNvSpPr>
            <a:spLocks noChangeArrowheads="1"/>
          </p:cNvSpPr>
          <p:nvPr/>
        </p:nvSpPr>
        <p:spPr bwMode="auto">
          <a:xfrm>
            <a:off x="652667" y="1598592"/>
            <a:ext cx="6821379" cy="972000"/>
          </a:xfrm>
          <a:prstGeom prst="rect">
            <a:avLst/>
          </a:prstGeom>
          <a:noFill/>
          <a:ln w="9525">
            <a:noFill/>
            <a:prstDash val="sysDot"/>
            <a:miter lim="800000"/>
            <a:headEnd/>
            <a:tailEnd/>
          </a:ln>
          <a:effectLst/>
        </p:spPr>
        <p:txBody>
          <a:bodyPr lIns="0" tIns="0" rIns="0" bIns="0" numCol="1" spcCol="7200000">
            <a:noAutofit/>
          </a:bodyPr>
          <a:lstStyle/>
          <a:p>
            <a:pPr marL="457200" indent="-457200">
              <a:lnSpc>
                <a:spcPts val="3800"/>
              </a:lnSpc>
              <a:buFont typeface="Arial" panose="020B0604020202020204" pitchFamily="34" charset="0"/>
              <a:buChar char="•"/>
            </a:pPr>
            <a:r>
              <a:rPr lang="en-US" sz="2800" baseline="30000" dirty="0">
                <a:latin typeface="Raleway Light" pitchFamily="2" charset="0"/>
                <a:ea typeface="Arial" charset="0"/>
                <a:cs typeface="Arial" charset="0"/>
              </a:rPr>
              <a:t>Reduced metabolism.</a:t>
            </a:r>
          </a:p>
          <a:p>
            <a:pPr marL="457200" indent="-457200">
              <a:lnSpc>
                <a:spcPts val="3800"/>
              </a:lnSpc>
              <a:buFont typeface="Arial" panose="020B0604020202020204" pitchFamily="34" charset="0"/>
              <a:buChar char="•"/>
            </a:pPr>
            <a:r>
              <a:rPr lang="en-US" sz="2800" baseline="30000" dirty="0">
                <a:latin typeface="Raleway Light" pitchFamily="2" charset="0"/>
                <a:ea typeface="Arial" charset="0"/>
                <a:cs typeface="Arial" charset="0"/>
              </a:rPr>
              <a:t>DNA and protein damage.</a:t>
            </a:r>
          </a:p>
          <a:p>
            <a:pPr marL="457200" indent="-457200">
              <a:lnSpc>
                <a:spcPts val="3800"/>
              </a:lnSpc>
              <a:buFont typeface="Arial" panose="020B0604020202020204" pitchFamily="34" charset="0"/>
              <a:buChar char="•"/>
            </a:pPr>
            <a:r>
              <a:rPr lang="en-US" sz="2800" baseline="30000" dirty="0">
                <a:latin typeface="Raleway Light" pitchFamily="2" charset="0"/>
                <a:ea typeface="Arial" charset="0"/>
                <a:cs typeface="Arial" charset="0"/>
              </a:rPr>
              <a:t>Apoptosis and cell death.</a:t>
            </a:r>
            <a:endParaRPr lang="en-GB" sz="2800" baseline="30000" dirty="0">
              <a:latin typeface="Raleway Light" pitchFamily="2" charset="0"/>
              <a:ea typeface="Arial" charset="0"/>
              <a:cs typeface="Arial" charset="0"/>
            </a:endParaRPr>
          </a:p>
        </p:txBody>
      </p:sp>
      <p:sp>
        <p:nvSpPr>
          <p:cNvPr id="41" name="Rectangle 12">
            <a:extLst>
              <a:ext uri="{FF2B5EF4-FFF2-40B4-BE49-F238E27FC236}">
                <a16:creationId xmlns:a16="http://schemas.microsoft.com/office/drawing/2014/main" id="{1F29DB18-66C0-344E-91C3-3FA9397CB3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2667" y="262804"/>
            <a:ext cx="8854161" cy="972000"/>
          </a:xfrm>
          <a:prstGeom prst="rect">
            <a:avLst/>
          </a:prstGeom>
          <a:noFill/>
          <a:ln w="9525">
            <a:noFill/>
            <a:prstDash val="sysDot"/>
            <a:miter lim="800000"/>
            <a:headEnd/>
            <a:tailEnd/>
          </a:ln>
          <a:effectLst/>
        </p:spPr>
        <p:txBody>
          <a:bodyPr lIns="0" tIns="0" rIns="0" bIns="0" numCol="1" spcCol="7200000">
            <a:no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Raleway SemiBold" pitchFamily="2" charset="0"/>
                <a:cs typeface="Arial" panose="020B0604020202020204" pitchFamily="34" charset="0"/>
              </a:rPr>
              <a:t>Effect of Hypothermic Storage on Cells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823642E-6587-37E7-1BEE-8BA3F378ED9C}"/>
              </a:ext>
            </a:extLst>
          </p:cNvPr>
          <p:cNvSpPr txBox="1"/>
          <p:nvPr/>
        </p:nvSpPr>
        <p:spPr>
          <a:xfrm>
            <a:off x="652667" y="3525254"/>
            <a:ext cx="81933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Raleway Medium" pitchFamily="2" charset="0"/>
              </a:rPr>
              <a:t>To overcome cell damage, adding non-toxic CPAs should be considered to support cell preservation.</a:t>
            </a:r>
            <a:endParaRPr lang="en-GB" sz="2000" dirty="0">
              <a:latin typeface="Raleway Medium" pitchFamily="2" charset="0"/>
            </a:endParaRPr>
          </a:p>
        </p:txBody>
      </p:sp>
      <p:pic>
        <p:nvPicPr>
          <p:cNvPr id="4" name="Picture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77B82EF4-7496-1628-BD75-8D1E4EE1F4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5865" y="194224"/>
            <a:ext cx="1467777" cy="530522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7A1363ED-E834-2779-1B51-3B618631A2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160" y="4525663"/>
            <a:ext cx="471790" cy="471790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1B302006-865D-3C43-0CA0-FD2FBFE470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3336" y="1303384"/>
            <a:ext cx="1941830" cy="1941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0818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B384C">
            <a:alpha val="1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03CA50-9AA7-60A6-921E-3DE0A91ACFB2}"/>
              </a:ext>
            </a:extLst>
          </p:cNvPr>
          <p:cNvSpPr txBox="1">
            <a:spLocks/>
          </p:cNvSpPr>
          <p:nvPr/>
        </p:nvSpPr>
        <p:spPr>
          <a:xfrm>
            <a:off x="0" y="-8885"/>
            <a:ext cx="9144000" cy="909829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kern="1200">
                <a:solidFill>
                  <a:schemeClr val="bg1"/>
                </a:solidFill>
                <a:latin typeface="Helvetica Neue Ligh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Helvetica Neue Light"/>
              <a:ea typeface="+mj-ea"/>
              <a:cs typeface="+mj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14D5975-16BA-9909-0613-646EB3D4475C}"/>
              </a:ext>
            </a:extLst>
          </p:cNvPr>
          <p:cNvSpPr txBox="1"/>
          <p:nvPr/>
        </p:nvSpPr>
        <p:spPr>
          <a:xfrm>
            <a:off x="402771" y="219472"/>
            <a:ext cx="6308084" cy="4801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Raleway SemiBold" pitchFamily="2" charset="0"/>
                <a:ea typeface="+mj-ea"/>
                <a:cs typeface="Arial" panose="020B0604020202020204" pitchFamily="34" charset="0"/>
              </a:rPr>
              <a:t>History of Physiological </a:t>
            </a:r>
            <a:r>
              <a:rPr lang="en-GB" sz="2800" dirty="0">
                <a:solidFill>
                  <a:sysClr val="window" lastClr="FFFFFF"/>
                </a:solidFill>
                <a:latin typeface="Raleway SemiBold" pitchFamily="2" charset="0"/>
                <a:ea typeface="+mj-ea"/>
                <a:cs typeface="Arial" panose="020B0604020202020204" pitchFamily="34" charset="0"/>
              </a:rPr>
              <a:t>S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Raleway SemiBold" pitchFamily="2" charset="0"/>
                <a:ea typeface="+mj-ea"/>
                <a:cs typeface="Arial" panose="020B0604020202020204" pitchFamily="34" charset="0"/>
              </a:rPr>
              <a:t>olutions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Raleway SemiBold" pitchFamily="2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10" name="Picture 9" descr="Timeline&#10;&#10;Description automatically generated">
            <a:extLst>
              <a:ext uri="{FF2B5EF4-FFF2-40B4-BE49-F238E27FC236}">
                <a16:creationId xmlns:a16="http://schemas.microsoft.com/office/drawing/2014/main" id="{FBE1D3FD-941E-579E-8550-FBE1E8560D9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835" t="5707" r="17421"/>
          <a:stretch/>
        </p:blipFill>
        <p:spPr>
          <a:xfrm>
            <a:off x="1665767" y="1014226"/>
            <a:ext cx="5231218" cy="3940831"/>
          </a:xfrm>
          <a:prstGeom prst="rect">
            <a:avLst/>
          </a:prstGeom>
        </p:spPr>
      </p:pic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051606C5-6BB9-2B25-0BFD-7CA0FACEF1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5865" y="194224"/>
            <a:ext cx="1467777" cy="530522"/>
          </a:xfrm>
          <a:prstGeom prst="rect">
            <a:avLst/>
          </a:prstGeom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CED79FB7-5FDA-CF8A-E90C-380CB30344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160" y="4525663"/>
            <a:ext cx="471790" cy="471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4009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B384C">
            <a:alpha val="1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03CA50-9AA7-60A6-921E-3DE0A91ACFB2}"/>
              </a:ext>
            </a:extLst>
          </p:cNvPr>
          <p:cNvSpPr txBox="1">
            <a:spLocks/>
          </p:cNvSpPr>
          <p:nvPr/>
        </p:nvSpPr>
        <p:spPr>
          <a:xfrm>
            <a:off x="0" y="-8885"/>
            <a:ext cx="9144000" cy="909829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kern="1200">
                <a:solidFill>
                  <a:schemeClr val="bg1"/>
                </a:solidFill>
                <a:latin typeface="Helvetica Neue Ligh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Helvetica Neue Light"/>
              <a:ea typeface="+mj-ea"/>
              <a:cs typeface="+mj-cs"/>
            </a:endParaRPr>
          </a:p>
        </p:txBody>
      </p:sp>
      <p:sp>
        <p:nvSpPr>
          <p:cNvPr id="41" name="Rectangle 12">
            <a:extLst>
              <a:ext uri="{FF2B5EF4-FFF2-40B4-BE49-F238E27FC236}">
                <a16:creationId xmlns:a16="http://schemas.microsoft.com/office/drawing/2014/main" id="{1F29DB18-66C0-344E-91C3-3FA9397CB3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3698" y="177910"/>
            <a:ext cx="8854161" cy="972000"/>
          </a:xfrm>
          <a:prstGeom prst="rect">
            <a:avLst/>
          </a:prstGeom>
          <a:noFill/>
          <a:ln w="9525">
            <a:noFill/>
            <a:prstDash val="sysDot"/>
            <a:miter lim="800000"/>
            <a:headEnd/>
            <a:tailEnd/>
          </a:ln>
          <a:effectLst/>
        </p:spPr>
        <p:txBody>
          <a:bodyPr lIns="0" tIns="0" rIns="0" bIns="0" numCol="1" spcCol="7200000">
            <a:no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Raleway SemiBold" pitchFamily="2" charset="0"/>
              </a:rPr>
              <a:t>T-Store® and </a:t>
            </a:r>
            <a:r>
              <a:rPr lang="en-US" sz="3200" dirty="0" err="1">
                <a:solidFill>
                  <a:schemeClr val="bg1"/>
                </a:solidFill>
                <a:latin typeface="Raleway SemiBold" pitchFamily="2" charset="0"/>
              </a:rPr>
              <a:t>CellShip</a:t>
            </a:r>
            <a:r>
              <a:rPr lang="en-US" sz="3200" dirty="0">
                <a:solidFill>
                  <a:schemeClr val="bg1"/>
                </a:solidFill>
                <a:latin typeface="Raleway SemiBold" pitchFamily="2" charset="0"/>
              </a:rPr>
              <a:t>®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D3E97C2-7CCA-BA90-D48C-2ACDB6A8F186}"/>
              </a:ext>
            </a:extLst>
          </p:cNvPr>
          <p:cNvGrpSpPr/>
          <p:nvPr/>
        </p:nvGrpSpPr>
        <p:grpSpPr>
          <a:xfrm>
            <a:off x="1767841" y="1432381"/>
            <a:ext cx="5238554" cy="3119543"/>
            <a:chOff x="1544321" y="1588168"/>
            <a:chExt cx="5238554" cy="3119543"/>
          </a:xfrm>
        </p:grpSpPr>
        <p:pic>
          <p:nvPicPr>
            <p:cNvPr id="1036" name="Picture 12">
              <a:extLst>
                <a:ext uri="{FF2B5EF4-FFF2-40B4-BE49-F238E27FC236}">
                  <a16:creationId xmlns:a16="http://schemas.microsoft.com/office/drawing/2014/main" id="{CC18F240-CC59-85EC-19C4-A7C04A4D2B6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46" t="11009" r="23386" b="14818"/>
            <a:stretch/>
          </p:blipFill>
          <p:spPr bwMode="auto">
            <a:xfrm>
              <a:off x="1544321" y="1621559"/>
              <a:ext cx="1700106" cy="25185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8" name="Picture 14" descr="CellShip Cell Transport Medium - Insulin-Free -">
              <a:extLst>
                <a:ext uri="{FF2B5EF4-FFF2-40B4-BE49-F238E27FC236}">
                  <a16:creationId xmlns:a16="http://schemas.microsoft.com/office/drawing/2014/main" id="{E1A0E8A0-DEBF-3D95-1960-ADDA19FF94B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44" t="10423" r="26677" b="14965"/>
            <a:stretch/>
          </p:blipFill>
          <p:spPr bwMode="auto">
            <a:xfrm>
              <a:off x="5262880" y="1588168"/>
              <a:ext cx="1449493" cy="25519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DED31134-76E6-CCD1-CB88-1D5BB179CACF}"/>
                </a:ext>
              </a:extLst>
            </p:cNvPr>
            <p:cNvSpPr txBox="1"/>
            <p:nvPr/>
          </p:nvSpPr>
          <p:spPr>
            <a:xfrm>
              <a:off x="1946299" y="4334963"/>
              <a:ext cx="11320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Raleway SemiBold" pitchFamily="2" charset="0"/>
                </a:rPr>
                <a:t>T-Store</a:t>
              </a:r>
              <a:r>
                <a:rPr lang="en-US" b="1" dirty="0"/>
                <a:t>®</a:t>
              </a:r>
              <a:endParaRPr lang="en-GB" b="1" dirty="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31B6BF1-0E16-B548-9771-75498E404BB9}"/>
                </a:ext>
              </a:extLst>
            </p:cNvPr>
            <p:cNvSpPr txBox="1"/>
            <p:nvPr/>
          </p:nvSpPr>
          <p:spPr>
            <a:xfrm>
              <a:off x="5492137" y="4338379"/>
              <a:ext cx="12907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err="1">
                  <a:latin typeface="Raleway SemiBold" pitchFamily="2" charset="0"/>
                </a:rPr>
                <a:t>CellShip</a:t>
              </a:r>
              <a:r>
                <a:rPr lang="en-US" b="1" dirty="0">
                  <a:latin typeface="Raleway SemiBold" pitchFamily="2" charset="0"/>
                </a:rPr>
                <a:t>®</a:t>
              </a:r>
              <a:endParaRPr lang="en-GB" b="1" dirty="0">
                <a:latin typeface="Raleway SemiBold" pitchFamily="2" charset="0"/>
              </a:endParaRPr>
            </a:p>
          </p:txBody>
        </p:sp>
      </p:grpSp>
      <p:pic>
        <p:nvPicPr>
          <p:cNvPr id="6" name="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FBBBD49D-3AB8-4C57-A582-5EAEDDC180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35865" y="194224"/>
            <a:ext cx="1467777" cy="530522"/>
          </a:xfrm>
          <a:prstGeom prst="rect">
            <a:avLst/>
          </a:prstGeom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3ECB7707-5549-9296-0A3C-6D28B7BBC0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7160" y="4525663"/>
            <a:ext cx="471790" cy="471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414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2887</TotalTime>
  <Words>1708</Words>
  <Application>Microsoft Office PowerPoint</Application>
  <PresentationFormat>On-screen Show (16:9)</PresentationFormat>
  <Paragraphs>217</Paragraphs>
  <Slides>26</Slides>
  <Notes>21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5" baseType="lpstr">
      <vt:lpstr>Arial</vt:lpstr>
      <vt:lpstr>Calibri</vt:lpstr>
      <vt:lpstr>Helvetica Neue Light</vt:lpstr>
      <vt:lpstr>Raleway</vt:lpstr>
      <vt:lpstr>Raleway Light</vt:lpstr>
      <vt:lpstr>Raleway Medium</vt:lpstr>
      <vt:lpstr>Raleway SemiBold</vt:lpstr>
      <vt:lpstr>Office Theme</vt:lpstr>
      <vt:lpstr>Prism8.Document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UCL 16:9 PowerPoint - DARK PURPLE</dc:title>
  <dc:subject/>
  <dc:creator>-</dc:creator>
  <cp:keywords/>
  <dc:description/>
  <cp:lastModifiedBy>Janine Allan</cp:lastModifiedBy>
  <cp:revision>215</cp:revision>
  <dcterms:created xsi:type="dcterms:W3CDTF">2014-08-20T12:29:59Z</dcterms:created>
  <dcterms:modified xsi:type="dcterms:W3CDTF">2023-05-04T15:39:29Z</dcterms:modified>
  <cp:category/>
</cp:coreProperties>
</file>